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64" r:id="rId3"/>
    <p:sldId id="265" r:id="rId4"/>
    <p:sldId id="257" r:id="rId5"/>
    <p:sldId id="258" r:id="rId6"/>
    <p:sldId id="266" r:id="rId7"/>
    <p:sldId id="267" r:id="rId8"/>
    <p:sldId id="259" r:id="rId9"/>
    <p:sldId id="269" r:id="rId10"/>
    <p:sldId id="260" r:id="rId11"/>
    <p:sldId id="261" r:id="rId12"/>
    <p:sldId id="268" r:id="rId13"/>
    <p:sldId id="280" r:id="rId14"/>
    <p:sldId id="270" r:id="rId15"/>
    <p:sldId id="276" r:id="rId16"/>
    <p:sldId id="271" r:id="rId17"/>
    <p:sldId id="272" r:id="rId18"/>
    <p:sldId id="273" r:id="rId19"/>
    <p:sldId id="274" r:id="rId20"/>
    <p:sldId id="275" r:id="rId21"/>
    <p:sldId id="262" r:id="rId22"/>
    <p:sldId id="263" r:id="rId23"/>
    <p:sldId id="278" r:id="rId24"/>
    <p:sldId id="279"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FF44BD0-F6CB-45CB-96B9-12DEAD38ACD3}">
          <p14:sldIdLst>
            <p14:sldId id="256"/>
            <p14:sldId id="264"/>
            <p14:sldId id="265"/>
            <p14:sldId id="257"/>
          </p14:sldIdLst>
        </p14:section>
        <p14:section name="Presentation" id="{2863D86B-2936-49FB-9AC4-6C7C438DF049}">
          <p14:sldIdLst>
            <p14:sldId id="258"/>
            <p14:sldId id="266"/>
            <p14:sldId id="267"/>
            <p14:sldId id="259"/>
            <p14:sldId id="269"/>
            <p14:sldId id="260"/>
            <p14:sldId id="261"/>
            <p14:sldId id="268"/>
            <p14:sldId id="280"/>
            <p14:sldId id="270"/>
            <p14:sldId id="276"/>
            <p14:sldId id="271"/>
            <p14:sldId id="272"/>
            <p14:sldId id="273"/>
            <p14:sldId id="274"/>
            <p14:sldId id="275"/>
            <p14:sldId id="262"/>
            <p14:sldId id="263"/>
            <p14:sldId id="278"/>
            <p14:sldId id="279"/>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5" autoAdjust="0"/>
    <p:restoredTop sz="93992" autoAdjust="0"/>
  </p:normalViewPr>
  <p:slideViewPr>
    <p:cSldViewPr snapToGrid="0">
      <p:cViewPr varScale="1">
        <p:scale>
          <a:sx n="59" d="100"/>
          <a:sy n="59" d="100"/>
        </p:scale>
        <p:origin x="84"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28F44-D112-449E-B4CA-2C2DE3D8180F}" type="datetimeFigureOut">
              <a:rPr lang="en-US" smtClean="0"/>
              <a:t>4/22/2017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49A4C-9D2B-42E5-935F-EBD19FEB14C8}" type="slidenum">
              <a:rPr lang="en-US" smtClean="0"/>
              <a:t>‹#›</a:t>
            </a:fld>
            <a:endParaRPr lang="en-US"/>
          </a:p>
        </p:txBody>
      </p:sp>
    </p:spTree>
    <p:extLst>
      <p:ext uri="{BB962C8B-B14F-4D97-AF65-F5344CB8AC3E}">
        <p14:creationId xmlns:p14="http://schemas.microsoft.com/office/powerpoint/2010/main" val="357930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Triangulation:</a:t>
            </a:r>
          </a:p>
          <a:p>
            <a:r>
              <a:rPr lang="en-US" dirty="0" smtClean="0"/>
              <a:t>Can be</a:t>
            </a:r>
            <a:r>
              <a:rPr lang="en-US" baseline="0" dirty="0" smtClean="0"/>
              <a:t> defined as </a:t>
            </a:r>
            <a:r>
              <a:rPr lang="en-US" dirty="0" smtClean="0"/>
              <a:t>the tracing and measurement of a series or network of triangles in order to determine the distances and relative positions of points spread over a territory or region, especially by measuring the length of one side of each triangle and deducing its angles and the length of the other two sides by observation from this baseline. Source : https://www.google.com/#q=define+triangulation</a:t>
            </a:r>
            <a:endParaRPr lang="en-US" dirty="0"/>
          </a:p>
        </p:txBody>
      </p:sp>
      <p:sp>
        <p:nvSpPr>
          <p:cNvPr id="4" name="Slide Number Placeholder 3"/>
          <p:cNvSpPr>
            <a:spLocks noGrp="1"/>
          </p:cNvSpPr>
          <p:nvPr>
            <p:ph type="sldNum" sz="quarter" idx="10"/>
          </p:nvPr>
        </p:nvSpPr>
        <p:spPr/>
        <p:txBody>
          <a:bodyPr/>
          <a:lstStyle/>
          <a:p>
            <a:fld id="{E9749A4C-9D2B-42E5-935F-EBD19FEB14C8}" type="slidenum">
              <a:rPr lang="en-US" smtClean="0"/>
              <a:t>19</a:t>
            </a:fld>
            <a:endParaRPr lang="en-US"/>
          </a:p>
        </p:txBody>
      </p:sp>
    </p:spTree>
    <p:extLst>
      <p:ext uri="{BB962C8B-B14F-4D97-AF65-F5344CB8AC3E}">
        <p14:creationId xmlns:p14="http://schemas.microsoft.com/office/powerpoint/2010/main" val="349541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CB6FC2-47BF-4373-BAB2-37937D0C39FC}"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46701-55C9-4ECF-81FF-DA8B54268D8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66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CB6FC2-47BF-4373-BAB2-37937D0C39FC}"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46701-55C9-4ECF-81FF-DA8B54268D8C}" type="slidenum">
              <a:rPr lang="en-US" smtClean="0"/>
              <a:t>‹#›</a:t>
            </a:fld>
            <a:endParaRPr lang="en-US"/>
          </a:p>
        </p:txBody>
      </p:sp>
    </p:spTree>
    <p:extLst>
      <p:ext uri="{BB962C8B-B14F-4D97-AF65-F5344CB8AC3E}">
        <p14:creationId xmlns:p14="http://schemas.microsoft.com/office/powerpoint/2010/main" val="118404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CB6FC2-47BF-4373-BAB2-37937D0C39FC}"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46701-55C9-4ECF-81FF-DA8B54268D8C}" type="slidenum">
              <a:rPr lang="en-US" smtClean="0"/>
              <a:t>‹#›</a:t>
            </a:fld>
            <a:endParaRPr lang="en-US"/>
          </a:p>
        </p:txBody>
      </p:sp>
    </p:spTree>
    <p:extLst>
      <p:ext uri="{BB962C8B-B14F-4D97-AF65-F5344CB8AC3E}">
        <p14:creationId xmlns:p14="http://schemas.microsoft.com/office/powerpoint/2010/main" val="367379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CB6FC2-47BF-4373-BAB2-37937D0C39FC}"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46701-55C9-4ECF-81FF-DA8B54268D8C}" type="slidenum">
              <a:rPr lang="en-US" smtClean="0"/>
              <a:t>‹#›</a:t>
            </a:fld>
            <a:endParaRPr lang="en-US"/>
          </a:p>
        </p:txBody>
      </p:sp>
    </p:spTree>
    <p:extLst>
      <p:ext uri="{BB962C8B-B14F-4D97-AF65-F5344CB8AC3E}">
        <p14:creationId xmlns:p14="http://schemas.microsoft.com/office/powerpoint/2010/main" val="198507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CB6FC2-47BF-4373-BAB2-37937D0C39FC}" type="datetimeFigureOut">
              <a:rPr lang="en-US" smtClean="0"/>
              <a:t>4/22/2017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46701-55C9-4ECF-81FF-DA8B54268D8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24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CB6FC2-47BF-4373-BAB2-37937D0C39FC}"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46701-55C9-4ECF-81FF-DA8B54268D8C}" type="slidenum">
              <a:rPr lang="en-US" smtClean="0"/>
              <a:t>‹#›</a:t>
            </a:fld>
            <a:endParaRPr lang="en-US"/>
          </a:p>
        </p:txBody>
      </p:sp>
    </p:spTree>
    <p:extLst>
      <p:ext uri="{BB962C8B-B14F-4D97-AF65-F5344CB8AC3E}">
        <p14:creationId xmlns:p14="http://schemas.microsoft.com/office/powerpoint/2010/main" val="99519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CB6FC2-47BF-4373-BAB2-37937D0C39FC}" type="datetimeFigureOut">
              <a:rPr lang="en-US" smtClean="0"/>
              <a:t>4/22/2017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46701-55C9-4ECF-81FF-DA8B54268D8C}" type="slidenum">
              <a:rPr lang="en-US" smtClean="0"/>
              <a:t>‹#›</a:t>
            </a:fld>
            <a:endParaRPr lang="en-US"/>
          </a:p>
        </p:txBody>
      </p:sp>
    </p:spTree>
    <p:extLst>
      <p:ext uri="{BB962C8B-B14F-4D97-AF65-F5344CB8AC3E}">
        <p14:creationId xmlns:p14="http://schemas.microsoft.com/office/powerpoint/2010/main" val="74781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CB6FC2-47BF-4373-BAB2-37937D0C39FC}" type="datetimeFigureOut">
              <a:rPr lang="en-US" smtClean="0"/>
              <a:t>4/22/2017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46701-55C9-4ECF-81FF-DA8B54268D8C}" type="slidenum">
              <a:rPr lang="en-US" smtClean="0"/>
              <a:t>‹#›</a:t>
            </a:fld>
            <a:endParaRPr lang="en-US"/>
          </a:p>
        </p:txBody>
      </p:sp>
    </p:spTree>
    <p:extLst>
      <p:ext uri="{BB962C8B-B14F-4D97-AF65-F5344CB8AC3E}">
        <p14:creationId xmlns:p14="http://schemas.microsoft.com/office/powerpoint/2010/main" val="362351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CB6FC2-47BF-4373-BAB2-37937D0C39FC}" type="datetimeFigureOut">
              <a:rPr lang="en-US" smtClean="0"/>
              <a:t>4/22/2017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2F46701-55C9-4ECF-81FF-DA8B54268D8C}" type="slidenum">
              <a:rPr lang="en-US" smtClean="0"/>
              <a:t>‹#›</a:t>
            </a:fld>
            <a:endParaRPr lang="en-US"/>
          </a:p>
        </p:txBody>
      </p:sp>
    </p:spTree>
    <p:extLst>
      <p:ext uri="{BB962C8B-B14F-4D97-AF65-F5344CB8AC3E}">
        <p14:creationId xmlns:p14="http://schemas.microsoft.com/office/powerpoint/2010/main" val="177573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CB6FC2-47BF-4373-BAB2-37937D0C39FC}" type="datetimeFigureOut">
              <a:rPr lang="en-US" smtClean="0"/>
              <a:t>4/22/2017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2F46701-55C9-4ECF-81FF-DA8B54268D8C}" type="slidenum">
              <a:rPr lang="en-US" smtClean="0"/>
              <a:t>‹#›</a:t>
            </a:fld>
            <a:endParaRPr lang="en-US"/>
          </a:p>
        </p:txBody>
      </p:sp>
    </p:spTree>
    <p:extLst>
      <p:ext uri="{BB962C8B-B14F-4D97-AF65-F5344CB8AC3E}">
        <p14:creationId xmlns:p14="http://schemas.microsoft.com/office/powerpoint/2010/main" val="350012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CB6FC2-47BF-4373-BAB2-37937D0C39FC}" type="datetimeFigureOut">
              <a:rPr lang="en-US" smtClean="0"/>
              <a:t>4/22/2017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46701-55C9-4ECF-81FF-DA8B54268D8C}" type="slidenum">
              <a:rPr lang="en-US" smtClean="0"/>
              <a:t>‹#›</a:t>
            </a:fld>
            <a:endParaRPr lang="en-US"/>
          </a:p>
        </p:txBody>
      </p:sp>
    </p:spTree>
    <p:extLst>
      <p:ext uri="{BB962C8B-B14F-4D97-AF65-F5344CB8AC3E}">
        <p14:creationId xmlns:p14="http://schemas.microsoft.com/office/powerpoint/2010/main" val="306894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CB6FC2-47BF-4373-BAB2-37937D0C39FC}" type="datetimeFigureOut">
              <a:rPr lang="en-US" smtClean="0"/>
              <a:t>4/22/2017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2F46701-55C9-4ECF-81FF-DA8B54268D8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0965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rchive.org/details/73-magazine-1990-0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Radio Direction Finding</a:t>
            </a:r>
            <a:endParaRPr lang="en-US" dirty="0"/>
          </a:p>
        </p:txBody>
      </p:sp>
      <p:sp>
        <p:nvSpPr>
          <p:cNvPr id="3" name="Subtitle 2"/>
          <p:cNvSpPr>
            <a:spLocks noGrp="1"/>
          </p:cNvSpPr>
          <p:nvPr>
            <p:ph type="subTitle" idx="1"/>
          </p:nvPr>
        </p:nvSpPr>
        <p:spPr/>
        <p:txBody>
          <a:bodyPr>
            <a:noAutofit/>
          </a:bodyPr>
          <a:lstStyle/>
          <a:p>
            <a:r>
              <a:rPr lang="en-US" sz="1050" b="1" dirty="0" smtClean="0"/>
              <a:t>Michael A. Sterba</a:t>
            </a:r>
          </a:p>
          <a:p>
            <a:r>
              <a:rPr lang="en-US" sz="1050" b="1" dirty="0" smtClean="0"/>
              <a:t>KG7HQ</a:t>
            </a:r>
          </a:p>
          <a:p>
            <a:r>
              <a:rPr lang="en-US" sz="1050" dirty="0" smtClean="0"/>
              <a:t>Assistant director/technical specialist/ volunteer examiner</a:t>
            </a:r>
          </a:p>
          <a:p>
            <a:r>
              <a:rPr lang="en-US" sz="1050" dirty="0" smtClean="0"/>
              <a:t>Northwestern division, </a:t>
            </a:r>
            <a:r>
              <a:rPr lang="en-US" sz="1050" dirty="0" err="1" smtClean="0"/>
              <a:t>arrl</a:t>
            </a:r>
            <a:endParaRPr lang="en-US" sz="1050" dirty="0" smtClean="0"/>
          </a:p>
          <a:p>
            <a:r>
              <a:rPr lang="en-US" sz="1050" dirty="0" smtClean="0"/>
              <a:t>April 22-23, 2017</a:t>
            </a:r>
            <a:endParaRPr lang="en-US" sz="105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1900" y="297711"/>
            <a:ext cx="4146698" cy="2764465"/>
          </a:xfrm>
          <a:prstGeom prst="rect">
            <a:avLst/>
          </a:prstGeom>
          <a:effectLst>
            <a:outerShdw blurRad="50800" dist="38100" dir="2700000" algn="tl" rotWithShape="0">
              <a:prstClr val="black">
                <a:alpha val="40000"/>
              </a:prstClr>
            </a:outerShdw>
          </a:effectLst>
        </p:spPr>
      </p:pic>
      <p:sp>
        <p:nvSpPr>
          <p:cNvPr id="5" name="Rectangle 4"/>
          <p:cNvSpPr/>
          <p:nvPr/>
        </p:nvSpPr>
        <p:spPr>
          <a:xfrm>
            <a:off x="350780" y="1216152"/>
            <a:ext cx="6827382" cy="1569660"/>
          </a:xfrm>
          <a:prstGeom prst="rect">
            <a:avLst/>
          </a:prstGeom>
          <a:noFill/>
        </p:spPr>
        <p:txBody>
          <a:bodyPr wrap="none" lIns="91440" tIns="45720" rIns="91440" bIns="45720">
            <a:spAutoFit/>
          </a:bodyPr>
          <a:lstStyle/>
          <a:p>
            <a:pPr algn="ctr"/>
            <a:r>
              <a:rPr lang="en-US" sz="4800" b="0" cap="none" spc="0" dirty="0" smtClean="0">
                <a:ln w="0"/>
                <a:gradFill>
                  <a:gsLst>
                    <a:gs pos="21000">
                      <a:srgbClr val="53575C"/>
                    </a:gs>
                    <a:gs pos="88000">
                      <a:srgbClr val="C5C7CA"/>
                    </a:gs>
                  </a:gsLst>
                  <a:lin ang="5400000"/>
                </a:gradFill>
                <a:effectLst/>
              </a:rPr>
              <a:t>Communications Academy</a:t>
            </a:r>
          </a:p>
          <a:p>
            <a:pPr algn="ctr"/>
            <a:r>
              <a:rPr lang="en-US" sz="4800" dirty="0" smtClean="0">
                <a:ln w="0"/>
                <a:gradFill>
                  <a:gsLst>
                    <a:gs pos="21000">
                      <a:srgbClr val="53575C"/>
                    </a:gs>
                    <a:gs pos="88000">
                      <a:srgbClr val="C5C7CA"/>
                    </a:gs>
                  </a:gsLst>
                  <a:lin ang="5400000"/>
                </a:gradFill>
              </a:rPr>
              <a:t>2017</a:t>
            </a:r>
          </a:p>
        </p:txBody>
      </p:sp>
    </p:spTree>
    <p:extLst>
      <p:ext uri="{BB962C8B-B14F-4D97-AF65-F5344CB8AC3E}">
        <p14:creationId xmlns:p14="http://schemas.microsoft.com/office/powerpoint/2010/main" val="2821299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Used</a:t>
            </a:r>
            <a:endParaRPr lang="en-US" dirty="0"/>
          </a:p>
        </p:txBody>
      </p:sp>
      <p:sp>
        <p:nvSpPr>
          <p:cNvPr id="3" name="Content Placeholder 2"/>
          <p:cNvSpPr>
            <a:spLocks noGrp="1"/>
          </p:cNvSpPr>
          <p:nvPr>
            <p:ph idx="1"/>
          </p:nvPr>
        </p:nvSpPr>
        <p:spPr/>
        <p:txBody>
          <a:bodyPr/>
          <a:lstStyle/>
          <a:p>
            <a:pPr marL="91440" lvl="1" indent="-91440">
              <a:spcBef>
                <a:spcPts val="1200"/>
              </a:spcBef>
              <a:spcAft>
                <a:spcPts val="200"/>
              </a:spcAft>
              <a:buSzPct val="100000"/>
              <a:buFont typeface="Calibri" panose="020F0502020204030204" pitchFamily="34" charset="0"/>
              <a:buChar char=" "/>
            </a:pPr>
            <a:r>
              <a:rPr lang="en-US" dirty="0"/>
              <a:t>Individuals who have forensic </a:t>
            </a:r>
            <a:r>
              <a:rPr lang="en-US" dirty="0" smtClean="0"/>
              <a:t>mindset, </a:t>
            </a:r>
            <a:r>
              <a:rPr lang="en-US" dirty="0"/>
              <a:t>and the ability to apply </a:t>
            </a:r>
            <a:r>
              <a:rPr lang="en-US" dirty="0" smtClean="0"/>
              <a:t>it, make </a:t>
            </a:r>
            <a:r>
              <a:rPr lang="en-US" dirty="0"/>
              <a:t>for successful signal </a:t>
            </a:r>
            <a:r>
              <a:rPr lang="en-US" dirty="0" smtClean="0"/>
              <a:t>hunters…</a:t>
            </a:r>
          </a:p>
          <a:p>
            <a:pPr marL="0" lvl="1" indent="0">
              <a:spcBef>
                <a:spcPts val="1200"/>
              </a:spcBef>
              <a:spcAft>
                <a:spcPts val="200"/>
              </a:spcAft>
              <a:buSzPct val="100000"/>
              <a:buNone/>
            </a:pPr>
            <a:r>
              <a:rPr lang="en-US" dirty="0" smtClean="0"/>
              <a:t>Additional Skills that might help are:</a:t>
            </a:r>
          </a:p>
          <a:p>
            <a:pPr lvl="1"/>
            <a:r>
              <a:rPr lang="en-US" dirty="0" smtClean="0"/>
              <a:t>Diplomacy</a:t>
            </a:r>
          </a:p>
          <a:p>
            <a:pPr lvl="1"/>
            <a:r>
              <a:rPr lang="en-US" dirty="0" smtClean="0"/>
              <a:t>Listening</a:t>
            </a:r>
          </a:p>
          <a:p>
            <a:pPr lvl="1"/>
            <a:r>
              <a:rPr lang="en-US" dirty="0" smtClean="0"/>
              <a:t>Mindset to Practice</a:t>
            </a:r>
          </a:p>
          <a:p>
            <a:pPr lvl="1"/>
            <a:r>
              <a:rPr lang="en-US" dirty="0"/>
              <a:t>Patience</a:t>
            </a:r>
          </a:p>
          <a:p>
            <a:pPr lvl="1"/>
            <a:r>
              <a:rPr lang="en-US" dirty="0" smtClean="0"/>
              <a:t>Respect Boundaries</a:t>
            </a:r>
          </a:p>
          <a:p>
            <a:pPr lvl="1"/>
            <a:r>
              <a:rPr lang="en-US" dirty="0" smtClean="0"/>
              <a:t>Sharing</a:t>
            </a:r>
          </a:p>
          <a:p>
            <a:endParaRPr lang="en-US" dirty="0"/>
          </a:p>
        </p:txBody>
      </p:sp>
    </p:spTree>
    <p:extLst>
      <p:ext uri="{BB962C8B-B14F-4D97-AF65-F5344CB8AC3E}">
        <p14:creationId xmlns:p14="http://schemas.microsoft.com/office/powerpoint/2010/main" val="1558166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start…</a:t>
            </a:r>
            <a:endParaRPr lang="en-US" dirty="0"/>
          </a:p>
        </p:txBody>
      </p:sp>
      <p:sp>
        <p:nvSpPr>
          <p:cNvPr id="3" name="Content Placeholder 2"/>
          <p:cNvSpPr>
            <a:spLocks noGrp="1"/>
          </p:cNvSpPr>
          <p:nvPr>
            <p:ph idx="1"/>
          </p:nvPr>
        </p:nvSpPr>
        <p:spPr>
          <a:xfrm>
            <a:off x="1097280" y="1845734"/>
            <a:ext cx="7995920" cy="4023360"/>
          </a:xfrm>
        </p:spPr>
        <p:txBody>
          <a:bodyPr>
            <a:normAutofit fontScale="92500" lnSpcReduction="10000"/>
          </a:bodyPr>
          <a:lstStyle/>
          <a:p>
            <a:r>
              <a:rPr lang="en-US" sz="2800" b="1" u="sng" dirty="0" smtClean="0"/>
              <a:t>SAFETY IS NUMBER ONE!!!!!!!</a:t>
            </a:r>
          </a:p>
          <a:p>
            <a:endParaRPr lang="en-US" dirty="0" smtClean="0"/>
          </a:p>
          <a:p>
            <a:pPr lvl="1"/>
            <a:r>
              <a:rPr lang="en-US" dirty="0" smtClean="0"/>
              <a:t>Be fully aware of your surroundings!</a:t>
            </a:r>
          </a:p>
          <a:p>
            <a:pPr lvl="2"/>
            <a:r>
              <a:rPr lang="en-US" dirty="0" smtClean="0"/>
              <a:t>Like a smartphone user, you can find harm's way quickly</a:t>
            </a:r>
          </a:p>
          <a:p>
            <a:pPr lvl="1"/>
            <a:endParaRPr lang="en-US" dirty="0" smtClean="0"/>
          </a:p>
          <a:p>
            <a:pPr lvl="1"/>
            <a:r>
              <a:rPr lang="en-US" dirty="0" smtClean="0"/>
              <a:t>When appropriate, wear high visibility safety vests, and hard hats</a:t>
            </a:r>
          </a:p>
          <a:p>
            <a:pPr lvl="2"/>
            <a:r>
              <a:rPr lang="en-US" dirty="0" smtClean="0"/>
              <a:t>May be on foot taking measures, don’t assume others can see you.</a:t>
            </a:r>
          </a:p>
          <a:p>
            <a:pPr lvl="1"/>
            <a:endParaRPr lang="en-US" dirty="0" smtClean="0"/>
          </a:p>
          <a:p>
            <a:pPr lvl="1"/>
            <a:r>
              <a:rPr lang="en-US" b="1" u="sng" dirty="0" smtClean="0"/>
              <a:t>Direction Finding while operating a motor vehicle is distracted driving</a:t>
            </a:r>
          </a:p>
          <a:p>
            <a:pPr lvl="2"/>
            <a:r>
              <a:rPr lang="en-US" dirty="0" smtClean="0"/>
              <a:t>Have a partner to assist or just pull over in a safe location to take measures.</a:t>
            </a:r>
          </a:p>
          <a:p>
            <a:endParaRPr lang="en-US" dirty="0"/>
          </a:p>
          <a:p>
            <a:r>
              <a:rPr lang="en-US" i="1" dirty="0" smtClean="0"/>
              <a:t>It is better to share your adventures in a forum such as this instead of from a hospital bed or worst</a:t>
            </a:r>
          </a:p>
          <a:p>
            <a:pPr lvl="1"/>
            <a:endParaRPr lang="en-US"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8081" y="1845734"/>
            <a:ext cx="3227599" cy="32275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04224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Items</a:t>
            </a:r>
            <a:endParaRPr lang="en-US" dirty="0"/>
          </a:p>
        </p:txBody>
      </p:sp>
      <p:sp>
        <p:nvSpPr>
          <p:cNvPr id="3" name="Content Placeholder 2"/>
          <p:cNvSpPr>
            <a:spLocks noGrp="1"/>
          </p:cNvSpPr>
          <p:nvPr>
            <p:ph idx="1"/>
          </p:nvPr>
        </p:nvSpPr>
        <p:spPr/>
        <p:txBody>
          <a:bodyPr>
            <a:normAutofit/>
          </a:bodyPr>
          <a:lstStyle/>
          <a:p>
            <a:r>
              <a:rPr lang="en-US" dirty="0" smtClean="0"/>
              <a:t>As with any facet of the communications hobby, proper equipment can distinguish the beginner from the experienced.</a:t>
            </a:r>
          </a:p>
          <a:p>
            <a:r>
              <a:rPr lang="en-US" dirty="0" smtClean="0"/>
              <a:t>In addition to radio gear and maps, there are a couple of extras to consider:</a:t>
            </a:r>
          </a:p>
          <a:p>
            <a:pPr lvl="1"/>
            <a:r>
              <a:rPr lang="en-US" dirty="0" smtClean="0"/>
              <a:t>Compass</a:t>
            </a:r>
          </a:p>
          <a:p>
            <a:pPr lvl="1"/>
            <a:r>
              <a:rPr lang="en-US" dirty="0" smtClean="0"/>
              <a:t>Flashlight</a:t>
            </a:r>
          </a:p>
          <a:p>
            <a:pPr lvl="1"/>
            <a:r>
              <a:rPr lang="en-US" dirty="0" smtClean="0"/>
              <a:t>Map light</a:t>
            </a:r>
          </a:p>
          <a:p>
            <a:pPr lvl="1"/>
            <a:r>
              <a:rPr lang="en-US" dirty="0" smtClean="0"/>
              <a:t>Good Shoes</a:t>
            </a:r>
          </a:p>
          <a:p>
            <a:pPr lvl="1"/>
            <a:r>
              <a:rPr lang="en-US" dirty="0" smtClean="0"/>
              <a:t>Spare Equipment</a:t>
            </a:r>
          </a:p>
          <a:p>
            <a:pPr lvl="1"/>
            <a:r>
              <a:rPr lang="en-US" dirty="0" smtClean="0"/>
              <a:t>Snacks and water</a:t>
            </a:r>
          </a:p>
          <a:p>
            <a:pPr lvl="1"/>
            <a:r>
              <a:rPr lang="en-US" dirty="0" smtClean="0"/>
              <a:t>Gloves</a:t>
            </a:r>
          </a:p>
          <a:p>
            <a:pPr lvl="1"/>
            <a:r>
              <a:rPr lang="en-US" dirty="0" smtClean="0"/>
              <a:t>Vehicle</a:t>
            </a:r>
          </a:p>
          <a:p>
            <a:pPr lvl="1"/>
            <a:r>
              <a:rPr lang="en-US" dirty="0" smtClean="0"/>
              <a:t>Safety Gear</a:t>
            </a:r>
            <a:endParaRPr lang="en-US" dirty="0"/>
          </a:p>
        </p:txBody>
      </p:sp>
      <p:sp>
        <p:nvSpPr>
          <p:cNvPr id="4" name="TextBox 3"/>
          <p:cNvSpPr txBox="1"/>
          <p:nvPr/>
        </p:nvSpPr>
        <p:spPr>
          <a:xfrm>
            <a:off x="6645113" y="5869094"/>
            <a:ext cx="4510567" cy="276999"/>
          </a:xfrm>
          <a:prstGeom prst="rect">
            <a:avLst/>
          </a:prstGeom>
          <a:noFill/>
        </p:spPr>
        <p:txBody>
          <a:bodyPr wrap="square" rtlCol="0">
            <a:spAutoFit/>
          </a:bodyPr>
          <a:lstStyle/>
          <a:p>
            <a:pPr algn="r"/>
            <a:r>
              <a:rPr lang="en-US" sz="1200" dirty="0"/>
              <a:t>(</a:t>
            </a:r>
            <a:r>
              <a:rPr lang="en-US" sz="1200" dirty="0" err="1"/>
              <a:t>Moell</a:t>
            </a:r>
            <a:r>
              <a:rPr lang="en-US" sz="1200" dirty="0"/>
              <a:t> &amp; </a:t>
            </a:r>
            <a:r>
              <a:rPr lang="en-US" sz="1200" dirty="0" err="1"/>
              <a:t>Curlee</a:t>
            </a:r>
            <a:r>
              <a:rPr lang="en-US" sz="1200" dirty="0"/>
              <a:t>, 1987, p. 12)</a:t>
            </a:r>
          </a:p>
        </p:txBody>
      </p:sp>
    </p:spTree>
    <p:extLst>
      <p:ext uri="{BB962C8B-B14F-4D97-AF65-F5344CB8AC3E}">
        <p14:creationId xmlns:p14="http://schemas.microsoft.com/office/powerpoint/2010/main" val="3190289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Sources</a:t>
            </a:r>
            <a:endParaRPr lang="en-US" dirty="0"/>
          </a:p>
        </p:txBody>
      </p:sp>
      <p:sp>
        <p:nvSpPr>
          <p:cNvPr id="3" name="Content Placeholder 2"/>
          <p:cNvSpPr>
            <a:spLocks noGrp="1"/>
          </p:cNvSpPr>
          <p:nvPr>
            <p:ph idx="1"/>
          </p:nvPr>
        </p:nvSpPr>
        <p:spPr/>
        <p:txBody>
          <a:bodyPr>
            <a:normAutofit/>
          </a:bodyPr>
          <a:lstStyle/>
          <a:p>
            <a:r>
              <a:rPr lang="en-US" dirty="0" smtClean="0"/>
              <a:t>Are we trying to locate a noise source? Things </a:t>
            </a:r>
            <a:r>
              <a:rPr lang="en-US" dirty="0"/>
              <a:t>most commonly </a:t>
            </a:r>
            <a:r>
              <a:rPr lang="en-US" dirty="0" smtClean="0"/>
              <a:t>found in the Pacific Northwest </a:t>
            </a:r>
            <a:r>
              <a:rPr lang="en-US" dirty="0"/>
              <a:t>to cause interference are</a:t>
            </a:r>
            <a:r>
              <a:rPr lang="en-US" dirty="0" smtClean="0"/>
              <a:t>:</a:t>
            </a:r>
          </a:p>
          <a:p>
            <a:r>
              <a:rPr lang="en-US" dirty="0"/>
              <a:t> </a:t>
            </a:r>
            <a:r>
              <a:rPr lang="en-US" dirty="0" smtClean="0"/>
              <a:t>Along with the common dirty or malfunctioning electrical power standard (Poles) and electric fences:</a:t>
            </a:r>
          </a:p>
          <a:p>
            <a:pPr lvl="1"/>
            <a:r>
              <a:rPr lang="en-US" dirty="0"/>
              <a:t>Air </a:t>
            </a:r>
            <a:r>
              <a:rPr lang="en-US" dirty="0" smtClean="0"/>
              <a:t>purifiers/humidifiers, </a:t>
            </a:r>
            <a:r>
              <a:rPr lang="en-US" dirty="0"/>
              <a:t>Aquarium </a:t>
            </a:r>
            <a:r>
              <a:rPr lang="en-US" dirty="0" smtClean="0"/>
              <a:t>heaters, CFL lights, Doorbell </a:t>
            </a:r>
            <a:r>
              <a:rPr lang="en-US" dirty="0"/>
              <a:t>t</a:t>
            </a:r>
            <a:r>
              <a:rPr lang="en-US" dirty="0" smtClean="0"/>
              <a:t>ransformers, </a:t>
            </a:r>
            <a:r>
              <a:rPr lang="en-US" dirty="0"/>
              <a:t>Electric b</a:t>
            </a:r>
            <a:r>
              <a:rPr lang="en-US" dirty="0" smtClean="0"/>
              <a:t>lankets, </a:t>
            </a:r>
            <a:r>
              <a:rPr lang="en-US" dirty="0"/>
              <a:t>Furnace </a:t>
            </a:r>
            <a:r>
              <a:rPr lang="en-US" dirty="0" smtClean="0"/>
              <a:t>control </a:t>
            </a:r>
            <a:r>
              <a:rPr lang="en-US" dirty="0"/>
              <a:t>c</a:t>
            </a:r>
            <a:r>
              <a:rPr lang="en-US" dirty="0" smtClean="0"/>
              <a:t>ircuits, Heating </a:t>
            </a:r>
            <a:r>
              <a:rPr lang="en-US" dirty="0"/>
              <a:t>p</a:t>
            </a:r>
            <a:r>
              <a:rPr lang="en-US" dirty="0" smtClean="0"/>
              <a:t>ads, Invisible dog fences, Light dimmers, Photo-cells, </a:t>
            </a:r>
            <a:r>
              <a:rPr lang="en-US" dirty="0"/>
              <a:t>Recessed </a:t>
            </a:r>
            <a:r>
              <a:rPr lang="en-US" dirty="0" smtClean="0"/>
              <a:t>ceiling fixtures,</a:t>
            </a:r>
            <a:r>
              <a:rPr lang="en-US" dirty="0"/>
              <a:t> </a:t>
            </a:r>
            <a:r>
              <a:rPr lang="en-US" dirty="0" smtClean="0"/>
              <a:t>Switching power </a:t>
            </a:r>
            <a:r>
              <a:rPr lang="en-US" dirty="0"/>
              <a:t>s</a:t>
            </a:r>
            <a:r>
              <a:rPr lang="en-US" dirty="0" smtClean="0"/>
              <a:t>upplies, Touch lamps, TV’s</a:t>
            </a:r>
            <a:r>
              <a:rPr lang="en-US" dirty="0"/>
              <a:t>, </a:t>
            </a:r>
            <a:r>
              <a:rPr lang="en-US" dirty="0" smtClean="0"/>
              <a:t>and Stereos (amplified antennas)</a:t>
            </a:r>
          </a:p>
          <a:p>
            <a:pPr marL="201168" lvl="1" indent="0">
              <a:buNone/>
            </a:pPr>
            <a:endParaRPr lang="en-US" dirty="0"/>
          </a:p>
          <a:p>
            <a:pPr marL="201168" lvl="1" indent="0">
              <a:buNone/>
            </a:pPr>
            <a:r>
              <a:rPr lang="en-US" dirty="0" smtClean="0"/>
              <a:t>The list can go on forever!</a:t>
            </a:r>
          </a:p>
          <a:p>
            <a:pPr marL="201168" lvl="1" indent="0">
              <a:buNone/>
            </a:pPr>
            <a:endParaRPr lang="en-US" dirty="0"/>
          </a:p>
          <a:p>
            <a:pPr marL="201168" lvl="1" indent="0">
              <a:buNone/>
            </a:pPr>
            <a:r>
              <a:rPr lang="en-US" dirty="0" smtClean="0"/>
              <a:t>NOTE: Don’t overlook that an ultrasonic sniffer can be very useful in these cases.</a:t>
            </a:r>
            <a:endParaRPr lang="en-US" dirty="0"/>
          </a:p>
        </p:txBody>
      </p:sp>
    </p:spTree>
    <p:extLst>
      <p:ext uri="{BB962C8B-B14F-4D97-AF65-F5344CB8AC3E}">
        <p14:creationId xmlns:p14="http://schemas.microsoft.com/office/powerpoint/2010/main" val="4130718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bearings</a:t>
            </a:r>
            <a:endParaRPr lang="en-US" dirty="0"/>
          </a:p>
        </p:txBody>
      </p:sp>
      <p:sp>
        <p:nvSpPr>
          <p:cNvPr id="3" name="Content Placeholder 2"/>
          <p:cNvSpPr>
            <a:spLocks noGrp="1"/>
          </p:cNvSpPr>
          <p:nvPr>
            <p:ph idx="1"/>
          </p:nvPr>
        </p:nvSpPr>
        <p:spPr>
          <a:xfrm>
            <a:off x="1097280" y="1845734"/>
            <a:ext cx="5676053" cy="4023360"/>
          </a:xfrm>
        </p:spPr>
        <p:txBody>
          <a:bodyPr>
            <a:normAutofit/>
          </a:bodyPr>
          <a:lstStyle/>
          <a:p>
            <a:r>
              <a:rPr lang="en-US" dirty="0" smtClean="0"/>
              <a:t>Bearing can </a:t>
            </a:r>
            <a:r>
              <a:rPr lang="en-US" dirty="0"/>
              <a:t>be defined </a:t>
            </a:r>
            <a:r>
              <a:rPr lang="en-US" dirty="0" smtClean="0"/>
              <a:t>as a horizontal </a:t>
            </a:r>
            <a:r>
              <a:rPr lang="en-US" dirty="0"/>
              <a:t>direction of one point with respect to another or to the compass </a:t>
            </a:r>
          </a:p>
          <a:p>
            <a:r>
              <a:rPr lang="en-US" dirty="0" smtClean="0"/>
              <a:t>The two most common methods are:</a:t>
            </a:r>
          </a:p>
          <a:p>
            <a:r>
              <a:rPr lang="en-US" b="1" dirty="0" smtClean="0"/>
              <a:t>Manual</a:t>
            </a:r>
          </a:p>
          <a:p>
            <a:pPr lvl="1"/>
            <a:r>
              <a:rPr lang="en-US" dirty="0" smtClean="0"/>
              <a:t>To gain the bearing, the operator manually points the antenna at the strongest signal</a:t>
            </a:r>
          </a:p>
          <a:p>
            <a:r>
              <a:rPr lang="en-US" b="1" dirty="0" smtClean="0"/>
              <a:t>Automatic</a:t>
            </a:r>
          </a:p>
          <a:p>
            <a:pPr lvl="1"/>
            <a:r>
              <a:rPr lang="en-US" dirty="0" smtClean="0"/>
              <a:t>An </a:t>
            </a:r>
            <a:r>
              <a:rPr lang="en-US" dirty="0"/>
              <a:t>instrument automatically computes the bearing line based on a radiolocation </a:t>
            </a:r>
            <a:r>
              <a:rPr lang="en-US" dirty="0" smtClean="0"/>
              <a:t>methodology like Doppler or </a:t>
            </a:r>
            <a:r>
              <a:rPr lang="en-US" dirty="0"/>
              <a:t>p</a:t>
            </a:r>
            <a:r>
              <a:rPr lang="en-US" dirty="0" smtClean="0"/>
              <a:t>hase comparison</a:t>
            </a:r>
          </a:p>
          <a:p>
            <a:pPr marL="201168" lvl="1" indent="0">
              <a:buNone/>
            </a:pPr>
            <a:endParaRPr lang="en-US" dirty="0"/>
          </a:p>
          <a:p>
            <a:pPr marL="201168" lvl="1" indent="0">
              <a:buNone/>
            </a:pPr>
            <a:r>
              <a:rPr lang="en-US" b="1" i="1" u="sng" dirty="0" smtClean="0"/>
              <a:t>Which method is better??</a:t>
            </a:r>
          </a:p>
        </p:txBody>
      </p:sp>
    </p:spTree>
    <p:extLst>
      <p:ext uri="{BB962C8B-B14F-4D97-AF65-F5344CB8AC3E}">
        <p14:creationId xmlns:p14="http://schemas.microsoft.com/office/powerpoint/2010/main" val="3174503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Pseudo-Doppler </a:t>
            </a:r>
            <a:r>
              <a:rPr lang="en-US" dirty="0"/>
              <a:t>DF technique</a:t>
            </a:r>
          </a:p>
        </p:txBody>
      </p:sp>
      <p:sp>
        <p:nvSpPr>
          <p:cNvPr id="3" name="Content Placeholder 2"/>
          <p:cNvSpPr>
            <a:spLocks noGrp="1"/>
          </p:cNvSpPr>
          <p:nvPr>
            <p:ph idx="1"/>
          </p:nvPr>
        </p:nvSpPr>
        <p:spPr>
          <a:xfrm>
            <a:off x="1097280" y="1845734"/>
            <a:ext cx="7364700" cy="4023360"/>
          </a:xfrm>
        </p:spPr>
        <p:txBody>
          <a:bodyPr>
            <a:normAutofit lnSpcReduction="10000"/>
          </a:bodyPr>
          <a:lstStyle/>
          <a:p>
            <a:r>
              <a:rPr lang="en-US" dirty="0"/>
              <a:t>The </a:t>
            </a:r>
            <a:r>
              <a:rPr lang="en-US" dirty="0" smtClean="0"/>
              <a:t>“pseudo-Doppler” </a:t>
            </a:r>
            <a:r>
              <a:rPr lang="en-US" dirty="0"/>
              <a:t>technique is a phase based DF method that produces a bearing estimate on the received signal by measuring the </a:t>
            </a:r>
            <a:r>
              <a:rPr lang="en-US" dirty="0" smtClean="0"/>
              <a:t>Doppler </a:t>
            </a:r>
            <a:r>
              <a:rPr lang="en-US" dirty="0"/>
              <a:t>shift induced on the signal by sampling around </a:t>
            </a:r>
            <a:r>
              <a:rPr lang="en-US" dirty="0" smtClean="0"/>
              <a:t>a circular array consisting of 2 or more elements. </a:t>
            </a:r>
          </a:p>
          <a:p>
            <a:r>
              <a:rPr lang="en-US" dirty="0" smtClean="0"/>
              <a:t>Early versions used </a:t>
            </a:r>
            <a:r>
              <a:rPr lang="en-US" dirty="0"/>
              <a:t>a single antenna that </a:t>
            </a:r>
            <a:r>
              <a:rPr lang="en-US" dirty="0" smtClean="0"/>
              <a:t>mechanically </a:t>
            </a:r>
            <a:r>
              <a:rPr lang="en-US" dirty="0"/>
              <a:t>moved in a circle but </a:t>
            </a:r>
            <a:r>
              <a:rPr lang="en-US" dirty="0" smtClean="0"/>
              <a:t>has since been replaced using </a:t>
            </a:r>
            <a:r>
              <a:rPr lang="en-US" dirty="0"/>
              <a:t>multi-antenna circular array with each antenna sampled in succession</a:t>
            </a:r>
            <a:r>
              <a:rPr lang="en-US" dirty="0" smtClean="0"/>
              <a:t>.</a:t>
            </a:r>
          </a:p>
          <a:p>
            <a:r>
              <a:rPr lang="en-US" dirty="0" smtClean="0"/>
              <a:t>Common features for units using this technique are:</a:t>
            </a:r>
          </a:p>
          <a:p>
            <a:pPr lvl="1"/>
            <a:r>
              <a:rPr lang="en-US" dirty="0" smtClean="0"/>
              <a:t>Electronic switching  in the antenna system using PIN diodes and an audio rate</a:t>
            </a:r>
          </a:p>
          <a:p>
            <a:pPr lvl="1"/>
            <a:r>
              <a:rPr lang="en-US" dirty="0" smtClean="0"/>
              <a:t>Gives indication of left/right toward the signal source</a:t>
            </a:r>
          </a:p>
          <a:p>
            <a:pPr lvl="1"/>
            <a:r>
              <a:rPr lang="en-US" dirty="0" smtClean="0"/>
              <a:t>Indicated a single sharp direction to the signal source, but can be inaccurate in a </a:t>
            </a:r>
            <a:r>
              <a:rPr lang="en-US" dirty="0" err="1" smtClean="0"/>
              <a:t>multipathed</a:t>
            </a:r>
            <a:r>
              <a:rPr lang="en-US" dirty="0" smtClean="0"/>
              <a:t> area</a:t>
            </a:r>
            <a:endParaRPr lang="en-US" dirty="0"/>
          </a:p>
        </p:txBody>
      </p:sp>
      <p:sp>
        <p:nvSpPr>
          <p:cNvPr id="4" name="TextBox 3"/>
          <p:cNvSpPr txBox="1"/>
          <p:nvPr/>
        </p:nvSpPr>
        <p:spPr>
          <a:xfrm>
            <a:off x="3751118" y="5915237"/>
            <a:ext cx="4510567" cy="276999"/>
          </a:xfrm>
          <a:prstGeom prst="rect">
            <a:avLst/>
          </a:prstGeom>
          <a:noFill/>
        </p:spPr>
        <p:txBody>
          <a:bodyPr wrap="square" rtlCol="0">
            <a:spAutoFit/>
          </a:bodyPr>
          <a:lstStyle/>
          <a:p>
            <a:pPr algn="r"/>
            <a:r>
              <a:rPr lang="en-US" sz="1200" dirty="0"/>
              <a:t>(</a:t>
            </a:r>
            <a:r>
              <a:rPr lang="en-US" sz="1200" dirty="0" err="1"/>
              <a:t>Moell</a:t>
            </a:r>
            <a:r>
              <a:rPr lang="en-US" sz="1200" dirty="0"/>
              <a:t> &amp; </a:t>
            </a:r>
            <a:r>
              <a:rPr lang="en-US" sz="1200" dirty="0" err="1"/>
              <a:t>Curlee</a:t>
            </a:r>
            <a:r>
              <a:rPr lang="en-US" sz="1200" dirty="0"/>
              <a:t>, 1987, p. </a:t>
            </a:r>
            <a:r>
              <a:rPr lang="en-US" sz="1200" dirty="0" smtClean="0"/>
              <a:t>99)</a:t>
            </a: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980" y="2785058"/>
            <a:ext cx="2693700" cy="2144712"/>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8261685" y="5038144"/>
            <a:ext cx="2893996" cy="276999"/>
          </a:xfrm>
          <a:prstGeom prst="rect">
            <a:avLst/>
          </a:prstGeom>
          <a:noFill/>
        </p:spPr>
        <p:txBody>
          <a:bodyPr wrap="square" rtlCol="0">
            <a:spAutoFit/>
          </a:bodyPr>
          <a:lstStyle/>
          <a:p>
            <a:pPr algn="r"/>
            <a:r>
              <a:rPr lang="en-US" sz="1200" dirty="0"/>
              <a:t>(National RF </a:t>
            </a:r>
            <a:r>
              <a:rPr lang="en-US" sz="1200" dirty="0" err="1"/>
              <a:t>Inc</a:t>
            </a:r>
            <a:r>
              <a:rPr lang="en-US" sz="1200" dirty="0"/>
              <a:t>, 2017, p. 1)</a:t>
            </a:r>
          </a:p>
        </p:txBody>
      </p:sp>
    </p:spTree>
    <p:extLst>
      <p:ext uri="{BB962C8B-B14F-4D97-AF65-F5344CB8AC3E}">
        <p14:creationId xmlns:p14="http://schemas.microsoft.com/office/powerpoint/2010/main" val="1004656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bearings</a:t>
            </a:r>
            <a:endParaRPr lang="en-US" dirty="0"/>
          </a:p>
        </p:txBody>
      </p:sp>
      <p:pic>
        <p:nvPicPr>
          <p:cNvPr id="4" name="Picture 3"/>
          <p:cNvPicPr>
            <a:picLocks noChangeAspect="1"/>
          </p:cNvPicPr>
          <p:nvPr/>
        </p:nvPicPr>
        <p:blipFill>
          <a:blip r:embed="rId2"/>
          <a:stretch>
            <a:fillRect/>
          </a:stretch>
        </p:blipFill>
        <p:spPr>
          <a:xfrm>
            <a:off x="1097280" y="1963862"/>
            <a:ext cx="10058400" cy="4163710"/>
          </a:xfrm>
          <a:prstGeom prst="rect">
            <a:avLst/>
          </a:prstGeom>
        </p:spPr>
      </p:pic>
      <p:sp>
        <p:nvSpPr>
          <p:cNvPr id="5" name="5-Point Star 4"/>
          <p:cNvSpPr/>
          <p:nvPr/>
        </p:nvSpPr>
        <p:spPr>
          <a:xfrm>
            <a:off x="8615494" y="2877424"/>
            <a:ext cx="268447" cy="26005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1828800" y="2038525"/>
            <a:ext cx="9202723" cy="40183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4689446" y="4655890"/>
            <a:ext cx="176169" cy="16778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4865615" y="3850965"/>
            <a:ext cx="176169" cy="16778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5"/>
          </p:cNvCxnSpPr>
          <p:nvPr/>
        </p:nvCxnSpPr>
        <p:spPr>
          <a:xfrm flipV="1">
            <a:off x="4997742" y="3047583"/>
            <a:ext cx="3669481" cy="887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83941" y="2684287"/>
            <a:ext cx="1409350" cy="646331"/>
          </a:xfrm>
          <a:prstGeom prst="rect">
            <a:avLst/>
          </a:prstGeom>
          <a:noFill/>
        </p:spPr>
        <p:txBody>
          <a:bodyPr wrap="square" rtlCol="0">
            <a:spAutoFit/>
          </a:bodyPr>
          <a:lstStyle/>
          <a:p>
            <a:r>
              <a:rPr lang="en-US" b="1" dirty="0" smtClean="0"/>
              <a:t>N7GDE/R</a:t>
            </a:r>
          </a:p>
          <a:p>
            <a:r>
              <a:rPr lang="en-US" b="1" dirty="0" smtClean="0"/>
              <a:t>145.190</a:t>
            </a:r>
            <a:endParaRPr lang="en-US" b="1" dirty="0"/>
          </a:p>
        </p:txBody>
      </p:sp>
      <p:sp>
        <p:nvSpPr>
          <p:cNvPr id="14" name="TextBox 13"/>
          <p:cNvSpPr txBox="1"/>
          <p:nvPr/>
        </p:nvSpPr>
        <p:spPr>
          <a:xfrm>
            <a:off x="4422395" y="3277901"/>
            <a:ext cx="1651233" cy="646331"/>
          </a:xfrm>
          <a:prstGeom prst="rect">
            <a:avLst/>
          </a:prstGeom>
          <a:noFill/>
        </p:spPr>
        <p:txBody>
          <a:bodyPr wrap="square" rtlCol="0">
            <a:spAutoFit/>
          </a:bodyPr>
          <a:lstStyle/>
          <a:p>
            <a:r>
              <a:rPr lang="en-US" b="1" dirty="0" smtClean="0"/>
              <a:t>4 element Yagi Cap </a:t>
            </a:r>
            <a:r>
              <a:rPr lang="en-US" b="1" dirty="0" err="1" smtClean="0"/>
              <a:t>Sante</a:t>
            </a:r>
            <a:endParaRPr lang="en-US" b="1" dirty="0" smtClean="0"/>
          </a:p>
        </p:txBody>
      </p:sp>
      <p:sp>
        <p:nvSpPr>
          <p:cNvPr id="15" name="TextBox 14"/>
          <p:cNvSpPr txBox="1"/>
          <p:nvPr/>
        </p:nvSpPr>
        <p:spPr>
          <a:xfrm>
            <a:off x="4865615" y="4666513"/>
            <a:ext cx="1651233" cy="646331"/>
          </a:xfrm>
          <a:prstGeom prst="rect">
            <a:avLst/>
          </a:prstGeom>
          <a:noFill/>
        </p:spPr>
        <p:txBody>
          <a:bodyPr wrap="square" rtlCol="0">
            <a:spAutoFit/>
          </a:bodyPr>
          <a:lstStyle/>
          <a:p>
            <a:r>
              <a:rPr lang="en-US" b="1" dirty="0" smtClean="0"/>
              <a:t>Phased RDF</a:t>
            </a:r>
          </a:p>
          <a:p>
            <a:r>
              <a:rPr lang="en-US" b="1" dirty="0" smtClean="0"/>
              <a:t>Mt Erie</a:t>
            </a:r>
          </a:p>
        </p:txBody>
      </p:sp>
      <p:sp>
        <p:nvSpPr>
          <p:cNvPr id="18" name="TextBox 17"/>
          <p:cNvSpPr txBox="1"/>
          <p:nvPr/>
        </p:nvSpPr>
        <p:spPr>
          <a:xfrm>
            <a:off x="8667223" y="4921598"/>
            <a:ext cx="2457974" cy="646331"/>
          </a:xfrm>
          <a:prstGeom prst="rect">
            <a:avLst/>
          </a:prstGeom>
          <a:noFill/>
        </p:spPr>
        <p:txBody>
          <a:bodyPr wrap="square" rtlCol="0">
            <a:spAutoFit/>
          </a:bodyPr>
          <a:lstStyle/>
          <a:p>
            <a:r>
              <a:rPr lang="en-US" dirty="0"/>
              <a:t>15.91°E (WMM2015 magnetic declination)</a:t>
            </a:r>
          </a:p>
        </p:txBody>
      </p:sp>
      <p:sp>
        <p:nvSpPr>
          <p:cNvPr id="19" name="TextBox 18"/>
          <p:cNvSpPr txBox="1"/>
          <p:nvPr/>
        </p:nvSpPr>
        <p:spPr>
          <a:xfrm>
            <a:off x="8883941" y="5818035"/>
            <a:ext cx="2180645" cy="276999"/>
          </a:xfrm>
          <a:prstGeom prst="rect">
            <a:avLst/>
          </a:prstGeom>
          <a:noFill/>
        </p:spPr>
        <p:txBody>
          <a:bodyPr wrap="square" rtlCol="0">
            <a:spAutoFit/>
          </a:bodyPr>
          <a:lstStyle/>
          <a:p>
            <a:pPr algn="r"/>
            <a:r>
              <a:rPr lang="en-US" sz="1200" dirty="0"/>
              <a:t>(Google, 2017, p. 1)</a:t>
            </a:r>
          </a:p>
        </p:txBody>
      </p:sp>
    </p:spTree>
    <p:extLst>
      <p:ext uri="{BB962C8B-B14F-4D97-AF65-F5344CB8AC3E}">
        <p14:creationId xmlns:p14="http://schemas.microsoft.com/office/powerpoint/2010/main" val="113274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bearings… Why?</a:t>
            </a:r>
            <a:endParaRPr lang="en-US" dirty="0"/>
          </a:p>
        </p:txBody>
      </p:sp>
      <p:pic>
        <p:nvPicPr>
          <p:cNvPr id="4" name="Picture 3"/>
          <p:cNvPicPr>
            <a:picLocks noChangeAspect="1"/>
          </p:cNvPicPr>
          <p:nvPr/>
        </p:nvPicPr>
        <p:blipFill>
          <a:blip r:embed="rId2"/>
          <a:stretch>
            <a:fillRect/>
          </a:stretch>
        </p:blipFill>
        <p:spPr>
          <a:xfrm>
            <a:off x="1097280" y="1963862"/>
            <a:ext cx="10058400" cy="4163710"/>
          </a:xfrm>
          <a:prstGeom prst="rect">
            <a:avLst/>
          </a:prstGeom>
        </p:spPr>
      </p:pic>
      <p:sp>
        <p:nvSpPr>
          <p:cNvPr id="5" name="5-Point Star 4"/>
          <p:cNvSpPr/>
          <p:nvPr/>
        </p:nvSpPr>
        <p:spPr>
          <a:xfrm>
            <a:off x="8615494" y="2877424"/>
            <a:ext cx="268447" cy="26005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1255" y="2046914"/>
            <a:ext cx="6442745" cy="40183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4689446" y="4655890"/>
            <a:ext cx="176169" cy="16778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4865615" y="3850965"/>
            <a:ext cx="176169" cy="16778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5"/>
          </p:cNvCxnSpPr>
          <p:nvPr/>
        </p:nvCxnSpPr>
        <p:spPr>
          <a:xfrm flipV="1">
            <a:off x="4997742" y="3330618"/>
            <a:ext cx="6033781" cy="604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83941" y="2684287"/>
            <a:ext cx="1409350" cy="646331"/>
          </a:xfrm>
          <a:prstGeom prst="rect">
            <a:avLst/>
          </a:prstGeom>
          <a:noFill/>
        </p:spPr>
        <p:txBody>
          <a:bodyPr wrap="square" rtlCol="0">
            <a:spAutoFit/>
          </a:bodyPr>
          <a:lstStyle/>
          <a:p>
            <a:r>
              <a:rPr lang="en-US" b="1" dirty="0" smtClean="0"/>
              <a:t>N7GDE/R</a:t>
            </a:r>
          </a:p>
          <a:p>
            <a:r>
              <a:rPr lang="en-US" b="1" dirty="0" smtClean="0"/>
              <a:t>145.190</a:t>
            </a:r>
            <a:endParaRPr lang="en-US" b="1" dirty="0"/>
          </a:p>
        </p:txBody>
      </p:sp>
      <p:sp>
        <p:nvSpPr>
          <p:cNvPr id="14" name="TextBox 13"/>
          <p:cNvSpPr txBox="1"/>
          <p:nvPr/>
        </p:nvSpPr>
        <p:spPr>
          <a:xfrm>
            <a:off x="4422395" y="3277901"/>
            <a:ext cx="1651233" cy="646331"/>
          </a:xfrm>
          <a:prstGeom prst="rect">
            <a:avLst/>
          </a:prstGeom>
          <a:noFill/>
        </p:spPr>
        <p:txBody>
          <a:bodyPr wrap="square" rtlCol="0">
            <a:spAutoFit/>
          </a:bodyPr>
          <a:lstStyle/>
          <a:p>
            <a:r>
              <a:rPr lang="en-US" b="1" dirty="0" smtClean="0"/>
              <a:t>4 element Yagi Cap </a:t>
            </a:r>
            <a:r>
              <a:rPr lang="en-US" b="1" dirty="0" err="1" smtClean="0"/>
              <a:t>Sante</a:t>
            </a:r>
            <a:endParaRPr lang="en-US" b="1" dirty="0" smtClean="0"/>
          </a:p>
        </p:txBody>
      </p:sp>
      <p:sp>
        <p:nvSpPr>
          <p:cNvPr id="15" name="TextBox 14"/>
          <p:cNvSpPr txBox="1"/>
          <p:nvPr/>
        </p:nvSpPr>
        <p:spPr>
          <a:xfrm>
            <a:off x="4865615" y="4666513"/>
            <a:ext cx="1651233" cy="646331"/>
          </a:xfrm>
          <a:prstGeom prst="rect">
            <a:avLst/>
          </a:prstGeom>
          <a:noFill/>
        </p:spPr>
        <p:txBody>
          <a:bodyPr wrap="square" rtlCol="0">
            <a:spAutoFit/>
          </a:bodyPr>
          <a:lstStyle/>
          <a:p>
            <a:r>
              <a:rPr lang="en-US" b="1" dirty="0" smtClean="0"/>
              <a:t>Phased RDF</a:t>
            </a:r>
          </a:p>
          <a:p>
            <a:r>
              <a:rPr lang="en-US" b="1" dirty="0" smtClean="0"/>
              <a:t>Mt Erie</a:t>
            </a:r>
          </a:p>
        </p:txBody>
      </p:sp>
      <p:sp>
        <p:nvSpPr>
          <p:cNvPr id="16" name="TextBox 15"/>
          <p:cNvSpPr txBox="1"/>
          <p:nvPr/>
        </p:nvSpPr>
        <p:spPr>
          <a:xfrm>
            <a:off x="8883941" y="5818035"/>
            <a:ext cx="2180645" cy="276999"/>
          </a:xfrm>
          <a:prstGeom prst="rect">
            <a:avLst/>
          </a:prstGeom>
          <a:noFill/>
        </p:spPr>
        <p:txBody>
          <a:bodyPr wrap="square" rtlCol="0">
            <a:spAutoFit/>
          </a:bodyPr>
          <a:lstStyle/>
          <a:p>
            <a:pPr algn="r"/>
            <a:r>
              <a:rPr lang="en-US" sz="1200" dirty="0"/>
              <a:t>(Google, 2017, p. 1)</a:t>
            </a:r>
          </a:p>
        </p:txBody>
      </p:sp>
    </p:spTree>
    <p:extLst>
      <p:ext uri="{BB962C8B-B14F-4D97-AF65-F5344CB8AC3E}">
        <p14:creationId xmlns:p14="http://schemas.microsoft.com/office/powerpoint/2010/main" val="1901193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Salt Water, Reflections</a:t>
            </a:r>
            <a:endParaRPr lang="en-US" dirty="0"/>
          </a:p>
        </p:txBody>
      </p:sp>
      <p:pic>
        <p:nvPicPr>
          <p:cNvPr id="4" name="Picture 3"/>
          <p:cNvPicPr>
            <a:picLocks noChangeAspect="1"/>
          </p:cNvPicPr>
          <p:nvPr/>
        </p:nvPicPr>
        <p:blipFill>
          <a:blip r:embed="rId2"/>
          <a:stretch>
            <a:fillRect/>
          </a:stretch>
        </p:blipFill>
        <p:spPr>
          <a:xfrm>
            <a:off x="1097280" y="1963862"/>
            <a:ext cx="10058400" cy="4163710"/>
          </a:xfrm>
          <a:prstGeom prst="rect">
            <a:avLst/>
          </a:prstGeom>
        </p:spPr>
      </p:pic>
      <p:sp>
        <p:nvSpPr>
          <p:cNvPr id="5" name="5-Point Star 4"/>
          <p:cNvSpPr/>
          <p:nvPr/>
        </p:nvSpPr>
        <p:spPr>
          <a:xfrm>
            <a:off x="8615494" y="2877424"/>
            <a:ext cx="268447" cy="26005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1255" y="2801923"/>
            <a:ext cx="5159229" cy="3263317"/>
          </a:xfrm>
          <a:prstGeom prst="line">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4689446" y="4655890"/>
            <a:ext cx="176169" cy="16778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4865615" y="3850965"/>
            <a:ext cx="176169" cy="16778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5"/>
          </p:cNvCxnSpPr>
          <p:nvPr/>
        </p:nvCxnSpPr>
        <p:spPr>
          <a:xfrm flipV="1">
            <a:off x="4997742" y="3850965"/>
            <a:ext cx="958441" cy="838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83941" y="2684287"/>
            <a:ext cx="1409350" cy="646331"/>
          </a:xfrm>
          <a:prstGeom prst="rect">
            <a:avLst/>
          </a:prstGeom>
          <a:noFill/>
        </p:spPr>
        <p:txBody>
          <a:bodyPr wrap="square" rtlCol="0">
            <a:spAutoFit/>
          </a:bodyPr>
          <a:lstStyle/>
          <a:p>
            <a:r>
              <a:rPr lang="en-US" b="1" dirty="0" smtClean="0"/>
              <a:t>N7GDE/R</a:t>
            </a:r>
          </a:p>
          <a:p>
            <a:r>
              <a:rPr lang="en-US" b="1" dirty="0" smtClean="0"/>
              <a:t>145.190</a:t>
            </a:r>
            <a:endParaRPr lang="en-US" b="1" dirty="0"/>
          </a:p>
        </p:txBody>
      </p:sp>
      <p:sp>
        <p:nvSpPr>
          <p:cNvPr id="14" name="TextBox 13"/>
          <p:cNvSpPr txBox="1"/>
          <p:nvPr/>
        </p:nvSpPr>
        <p:spPr>
          <a:xfrm>
            <a:off x="4422395" y="3277901"/>
            <a:ext cx="1651233" cy="646331"/>
          </a:xfrm>
          <a:prstGeom prst="rect">
            <a:avLst/>
          </a:prstGeom>
          <a:noFill/>
        </p:spPr>
        <p:txBody>
          <a:bodyPr wrap="square" rtlCol="0">
            <a:spAutoFit/>
          </a:bodyPr>
          <a:lstStyle/>
          <a:p>
            <a:r>
              <a:rPr lang="en-US" b="1" dirty="0" smtClean="0"/>
              <a:t>4 element Yagi Cap </a:t>
            </a:r>
            <a:r>
              <a:rPr lang="en-US" b="1" dirty="0" err="1" smtClean="0"/>
              <a:t>Sante</a:t>
            </a:r>
            <a:endParaRPr lang="en-US" b="1" dirty="0" smtClean="0"/>
          </a:p>
        </p:txBody>
      </p:sp>
      <p:sp>
        <p:nvSpPr>
          <p:cNvPr id="15" name="TextBox 14"/>
          <p:cNvSpPr txBox="1"/>
          <p:nvPr/>
        </p:nvSpPr>
        <p:spPr>
          <a:xfrm>
            <a:off x="4865615" y="4666513"/>
            <a:ext cx="1651233" cy="646331"/>
          </a:xfrm>
          <a:prstGeom prst="rect">
            <a:avLst/>
          </a:prstGeom>
          <a:noFill/>
        </p:spPr>
        <p:txBody>
          <a:bodyPr wrap="square" rtlCol="0">
            <a:spAutoFit/>
          </a:bodyPr>
          <a:lstStyle/>
          <a:p>
            <a:r>
              <a:rPr lang="en-US" b="1" dirty="0" smtClean="0"/>
              <a:t>Phased RDF</a:t>
            </a:r>
          </a:p>
          <a:p>
            <a:r>
              <a:rPr lang="en-US" b="1" dirty="0" smtClean="0"/>
              <a:t>Mt Erie</a:t>
            </a:r>
          </a:p>
        </p:txBody>
      </p:sp>
      <p:cxnSp>
        <p:nvCxnSpPr>
          <p:cNvPr id="11" name="Straight Connector 10"/>
          <p:cNvCxnSpPr>
            <a:endCxn id="5" idx="1"/>
          </p:cNvCxnSpPr>
          <p:nvPr/>
        </p:nvCxnSpPr>
        <p:spPr>
          <a:xfrm>
            <a:off x="7868873" y="2801923"/>
            <a:ext cx="746621" cy="174834"/>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956183" y="3061982"/>
            <a:ext cx="2659311" cy="7889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883941" y="5818035"/>
            <a:ext cx="2180645" cy="276999"/>
          </a:xfrm>
          <a:prstGeom prst="rect">
            <a:avLst/>
          </a:prstGeom>
          <a:noFill/>
        </p:spPr>
        <p:txBody>
          <a:bodyPr wrap="square" rtlCol="0">
            <a:spAutoFit/>
          </a:bodyPr>
          <a:lstStyle/>
          <a:p>
            <a:pPr algn="r"/>
            <a:r>
              <a:rPr lang="en-US" sz="1200" dirty="0"/>
              <a:t>(Google, 2017, p. 1)</a:t>
            </a:r>
          </a:p>
        </p:txBody>
      </p:sp>
    </p:spTree>
    <p:extLst>
      <p:ext uri="{BB962C8B-B14F-4D97-AF65-F5344CB8AC3E}">
        <p14:creationId xmlns:p14="http://schemas.microsoft.com/office/powerpoint/2010/main" val="565934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over…</a:t>
            </a:r>
            <a:endParaRPr lang="en-US" dirty="0"/>
          </a:p>
        </p:txBody>
      </p:sp>
      <p:pic>
        <p:nvPicPr>
          <p:cNvPr id="4" name="Picture 3"/>
          <p:cNvPicPr>
            <a:picLocks noChangeAspect="1"/>
          </p:cNvPicPr>
          <p:nvPr/>
        </p:nvPicPr>
        <p:blipFill>
          <a:blip r:embed="rId3"/>
          <a:stretch>
            <a:fillRect/>
          </a:stretch>
        </p:blipFill>
        <p:spPr>
          <a:xfrm>
            <a:off x="1097280" y="1963862"/>
            <a:ext cx="10058400" cy="4163710"/>
          </a:xfrm>
          <a:prstGeom prst="rect">
            <a:avLst/>
          </a:prstGeom>
        </p:spPr>
      </p:pic>
      <p:sp>
        <p:nvSpPr>
          <p:cNvPr id="5" name="5-Point Star 4"/>
          <p:cNvSpPr/>
          <p:nvPr/>
        </p:nvSpPr>
        <p:spPr>
          <a:xfrm>
            <a:off x="8615494" y="2877424"/>
            <a:ext cx="268447" cy="26005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883941" y="2684287"/>
            <a:ext cx="1409350" cy="646331"/>
          </a:xfrm>
          <a:prstGeom prst="rect">
            <a:avLst/>
          </a:prstGeom>
          <a:noFill/>
        </p:spPr>
        <p:txBody>
          <a:bodyPr wrap="square" rtlCol="0">
            <a:spAutoFit/>
          </a:bodyPr>
          <a:lstStyle/>
          <a:p>
            <a:r>
              <a:rPr lang="en-US" b="1" dirty="0" smtClean="0"/>
              <a:t>N7GDE/R</a:t>
            </a:r>
          </a:p>
          <a:p>
            <a:r>
              <a:rPr lang="en-US" b="1" dirty="0" smtClean="0"/>
              <a:t>145.190</a:t>
            </a:r>
            <a:endParaRPr lang="en-US" b="1" dirty="0"/>
          </a:p>
        </p:txBody>
      </p:sp>
      <p:sp>
        <p:nvSpPr>
          <p:cNvPr id="6" name="TextBox 5"/>
          <p:cNvSpPr txBox="1"/>
          <p:nvPr/>
        </p:nvSpPr>
        <p:spPr>
          <a:xfrm>
            <a:off x="4356681" y="3527712"/>
            <a:ext cx="1954635" cy="646331"/>
          </a:xfrm>
          <a:prstGeom prst="rect">
            <a:avLst/>
          </a:prstGeom>
          <a:noFill/>
        </p:spPr>
        <p:txBody>
          <a:bodyPr wrap="square" rtlCol="0">
            <a:spAutoFit/>
          </a:bodyPr>
          <a:lstStyle/>
          <a:p>
            <a:r>
              <a:rPr lang="en-US" dirty="0" smtClean="0"/>
              <a:t>Indicated Location from prior attempt</a:t>
            </a:r>
            <a:endParaRPr lang="en-US" dirty="0"/>
          </a:p>
        </p:txBody>
      </p:sp>
      <p:cxnSp>
        <p:nvCxnSpPr>
          <p:cNvPr id="20" name="Straight Connector 19"/>
          <p:cNvCxnSpPr/>
          <p:nvPr/>
        </p:nvCxnSpPr>
        <p:spPr>
          <a:xfrm flipV="1">
            <a:off x="1182848" y="2684288"/>
            <a:ext cx="9848675" cy="1524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639112" y="2038526"/>
            <a:ext cx="5083728" cy="4009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962862" y="2038526"/>
            <a:ext cx="2489251" cy="4084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9" idx="3"/>
            <a:endCxn id="17" idx="3"/>
          </p:cNvCxnSpPr>
          <p:nvPr/>
        </p:nvCxnSpPr>
        <p:spPr>
          <a:xfrm flipH="1">
            <a:off x="6311317" y="3498398"/>
            <a:ext cx="2797" cy="12914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8453530" y="2642745"/>
            <a:ext cx="775254" cy="803944"/>
          </a:xfrm>
          <a:prstGeom prst="ellipse">
            <a:avLst/>
          </a:prstGeom>
          <a:solidFill>
            <a:schemeClr val="accent1">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883941" y="5818035"/>
            <a:ext cx="2180645" cy="276999"/>
          </a:xfrm>
          <a:prstGeom prst="rect">
            <a:avLst/>
          </a:prstGeom>
          <a:noFill/>
        </p:spPr>
        <p:txBody>
          <a:bodyPr wrap="square" rtlCol="0">
            <a:spAutoFit/>
          </a:bodyPr>
          <a:lstStyle/>
          <a:p>
            <a:pPr algn="r"/>
            <a:r>
              <a:rPr lang="en-US" sz="1200" dirty="0"/>
              <a:t>(Google, 2017, p. 1)</a:t>
            </a:r>
          </a:p>
        </p:txBody>
      </p:sp>
      <p:cxnSp>
        <p:nvCxnSpPr>
          <p:cNvPr id="35" name="Straight Connector 34"/>
          <p:cNvCxnSpPr/>
          <p:nvPr/>
        </p:nvCxnSpPr>
        <p:spPr>
          <a:xfrm>
            <a:off x="6311316" y="4789858"/>
            <a:ext cx="148096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a:xfrm>
            <a:off x="6223232" y="4622078"/>
            <a:ext cx="176169" cy="16778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7701372" y="4622078"/>
            <a:ext cx="176169" cy="16778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6226029" y="3330618"/>
            <a:ext cx="176169" cy="16778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ultiply 2"/>
          <p:cNvSpPr/>
          <p:nvPr/>
        </p:nvSpPr>
        <p:spPr>
          <a:xfrm>
            <a:off x="6180587" y="3682733"/>
            <a:ext cx="261458" cy="251670"/>
          </a:xfrm>
          <a:prstGeom prst="mathMultipl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113312" y="4336636"/>
            <a:ext cx="2238376" cy="369332"/>
          </a:xfrm>
          <a:prstGeom prst="rect">
            <a:avLst/>
          </a:prstGeom>
          <a:noFill/>
        </p:spPr>
        <p:txBody>
          <a:bodyPr wrap="square" rtlCol="0">
            <a:spAutoFit/>
          </a:bodyPr>
          <a:lstStyle/>
          <a:p>
            <a:r>
              <a:rPr lang="en-US" dirty="0" smtClean="0"/>
              <a:t>Triangulation pattern:</a:t>
            </a:r>
            <a:endParaRPr lang="en-US" dirty="0"/>
          </a:p>
        </p:txBody>
      </p:sp>
    </p:spTree>
    <p:extLst>
      <p:ext uri="{BB962C8B-B14F-4D97-AF65-F5344CB8AC3E}">
        <p14:creationId xmlns:p14="http://schemas.microsoft.com/office/powerpoint/2010/main" val="1621876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Brief </a:t>
            </a:r>
            <a:r>
              <a:rPr lang="en-US" dirty="0"/>
              <a:t>History</a:t>
            </a:r>
          </a:p>
          <a:p>
            <a:r>
              <a:rPr lang="en-US" dirty="0"/>
              <a:t>Skills Needed/ Skills Used</a:t>
            </a:r>
          </a:p>
          <a:p>
            <a:r>
              <a:rPr lang="en-US" dirty="0"/>
              <a:t>Starters Guide – Keeping it Simple (KIS)</a:t>
            </a:r>
          </a:p>
          <a:p>
            <a:r>
              <a:rPr lang="en-US" dirty="0" smtClean="0"/>
              <a:t>Equipment and Toys</a:t>
            </a:r>
            <a:endParaRPr lang="en-US" dirty="0"/>
          </a:p>
          <a:p>
            <a:r>
              <a:rPr lang="en-US" dirty="0"/>
              <a:t>Let’s Experiment (Play Time!)</a:t>
            </a:r>
          </a:p>
          <a:p>
            <a:endParaRPr lang="en-US" dirty="0"/>
          </a:p>
        </p:txBody>
      </p:sp>
      <p:sp>
        <p:nvSpPr>
          <p:cNvPr id="5" name="TextBox 4"/>
          <p:cNvSpPr txBox="1"/>
          <p:nvPr/>
        </p:nvSpPr>
        <p:spPr>
          <a:xfrm>
            <a:off x="7293935" y="5699051"/>
            <a:ext cx="4510567" cy="461665"/>
          </a:xfrm>
          <a:prstGeom prst="rect">
            <a:avLst/>
          </a:prstGeom>
          <a:noFill/>
        </p:spPr>
        <p:txBody>
          <a:bodyPr wrap="square" rtlCol="0">
            <a:spAutoFit/>
          </a:bodyPr>
          <a:lstStyle/>
          <a:p>
            <a:r>
              <a:rPr lang="en-US" sz="1200" dirty="0" smtClean="0"/>
              <a:t>Front Page: W7CRW applying his skills toward locating a hidden transmitter.</a:t>
            </a:r>
            <a:endParaRPr lang="en-US" sz="1200" dirty="0"/>
          </a:p>
        </p:txBody>
      </p:sp>
    </p:spTree>
    <p:extLst>
      <p:ext uri="{BB962C8B-B14F-4D97-AF65-F5344CB8AC3E}">
        <p14:creationId xmlns:p14="http://schemas.microsoft.com/office/powerpoint/2010/main" val="2661225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Thoughts on S-Meters</a:t>
            </a:r>
            <a:endParaRPr lang="en-US" dirty="0"/>
          </a:p>
        </p:txBody>
      </p:sp>
      <p:sp>
        <p:nvSpPr>
          <p:cNvPr id="3" name="Content Placeholder 2"/>
          <p:cNvSpPr>
            <a:spLocks noGrp="1"/>
          </p:cNvSpPr>
          <p:nvPr>
            <p:ph idx="1"/>
          </p:nvPr>
        </p:nvSpPr>
        <p:spPr/>
        <p:txBody>
          <a:bodyPr/>
          <a:lstStyle/>
          <a:p>
            <a:r>
              <a:rPr lang="en-US" dirty="0" smtClean="0"/>
              <a:t>S-Meters are very handy as a signal strength reference, but can be </a:t>
            </a:r>
            <a:r>
              <a:rPr lang="en-US" u="sng" dirty="0" smtClean="0"/>
              <a:t>VERY</a:t>
            </a:r>
            <a:r>
              <a:rPr lang="en-US" dirty="0" smtClean="0"/>
              <a:t> misleading</a:t>
            </a:r>
          </a:p>
          <a:p>
            <a:pPr lvl="1"/>
            <a:r>
              <a:rPr lang="en-US" dirty="0" smtClean="0"/>
              <a:t>Great for getting a bearing from a directional antenna.</a:t>
            </a:r>
          </a:p>
          <a:p>
            <a:pPr lvl="1"/>
            <a:r>
              <a:rPr lang="en-US" dirty="0" smtClean="0"/>
              <a:t>Can serve as a means to assess whether you are close to the source or not. </a:t>
            </a:r>
          </a:p>
          <a:p>
            <a:pPr lvl="1"/>
            <a:r>
              <a:rPr lang="en-US" dirty="0" smtClean="0"/>
              <a:t>A reading of full-scale on FM can be only S5 on AM giving a false indication of closeness. </a:t>
            </a:r>
          </a:p>
          <a:p>
            <a:pPr lvl="1"/>
            <a:r>
              <a:rPr lang="en-US" dirty="0" smtClean="0"/>
              <a:t>Circuit dampening can reduce responsiveness to rapid changes in received signals</a:t>
            </a:r>
          </a:p>
          <a:p>
            <a:pPr lvl="1"/>
            <a:r>
              <a:rPr lang="en-US" dirty="0" smtClean="0"/>
              <a:t>Modern rigs have LED/LCD displays which may not be as accurate as an analog version.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5768" y="4277362"/>
            <a:ext cx="2749912" cy="1591732"/>
          </a:xfrm>
          <a:prstGeom prst="rect">
            <a:avLst/>
          </a:prstGeom>
        </p:spPr>
      </p:pic>
      <p:sp>
        <p:nvSpPr>
          <p:cNvPr id="5" name="TextBox 4"/>
          <p:cNvSpPr txBox="1"/>
          <p:nvPr/>
        </p:nvSpPr>
        <p:spPr>
          <a:xfrm>
            <a:off x="1287780" y="5073228"/>
            <a:ext cx="5201920" cy="954107"/>
          </a:xfrm>
          <a:prstGeom prst="rect">
            <a:avLst/>
          </a:prstGeom>
          <a:noFill/>
        </p:spPr>
        <p:txBody>
          <a:bodyPr wrap="square" rtlCol="0">
            <a:spAutoFit/>
          </a:bodyPr>
          <a:lstStyle/>
          <a:p>
            <a:r>
              <a:rPr lang="en-US" sz="1400" b="1" i="1" dirty="0" smtClean="0"/>
              <a:t>Note:</a:t>
            </a:r>
          </a:p>
          <a:p>
            <a:r>
              <a:rPr lang="en-US" sz="1400" i="1" dirty="0" smtClean="0"/>
              <a:t>Based on experience in the field:</a:t>
            </a:r>
          </a:p>
          <a:p>
            <a:pPr marL="285750" indent="-285750">
              <a:buFont typeface="Arial" panose="020B0604020202020204" pitchFamily="34" charset="0"/>
              <a:buChar char="•"/>
            </a:pPr>
            <a:r>
              <a:rPr lang="en-US" sz="1400" i="1" dirty="0" smtClean="0"/>
              <a:t>When looking for direction, use FM</a:t>
            </a:r>
          </a:p>
          <a:p>
            <a:pPr marL="285750" indent="-285750">
              <a:buFont typeface="Arial" panose="020B0604020202020204" pitchFamily="34" charset="0"/>
              <a:buChar char="•"/>
            </a:pPr>
            <a:r>
              <a:rPr lang="en-US" sz="1400" i="1" dirty="0" smtClean="0"/>
              <a:t>When looking for signal strength, use AM if available</a:t>
            </a:r>
            <a:endParaRPr lang="en-US" sz="1400" i="1" dirty="0"/>
          </a:p>
        </p:txBody>
      </p:sp>
    </p:spTree>
    <p:extLst>
      <p:ext uri="{BB962C8B-B14F-4D97-AF65-F5344CB8AC3E}">
        <p14:creationId xmlns:p14="http://schemas.microsoft.com/office/powerpoint/2010/main" val="9625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and Toys</a:t>
            </a:r>
            <a:endParaRPr lang="en-US" dirty="0"/>
          </a:p>
        </p:txBody>
      </p:sp>
      <p:sp>
        <p:nvSpPr>
          <p:cNvPr id="3" name="Content Placeholder 2"/>
          <p:cNvSpPr>
            <a:spLocks noGrp="1"/>
          </p:cNvSpPr>
          <p:nvPr>
            <p:ph idx="1"/>
          </p:nvPr>
        </p:nvSpPr>
        <p:spPr/>
        <p:txBody>
          <a:bodyPr/>
          <a:lstStyle/>
          <a:p>
            <a:r>
              <a:rPr lang="en-US" dirty="0" smtClean="0"/>
              <a:t>A brief pause for station identification and word from your presenter…</a:t>
            </a:r>
          </a:p>
          <a:p>
            <a:endParaRPr lang="en-US" dirty="0" smtClean="0"/>
          </a:p>
          <a:p>
            <a:pPr lvl="1"/>
            <a:r>
              <a:rPr lang="en-US" b="1" u="sng" dirty="0" smtClean="0"/>
              <a:t>*RDF can be accomplished using a simple Handheld*</a:t>
            </a:r>
            <a:endParaRPr lang="en-US" dirty="0" smtClean="0"/>
          </a:p>
          <a:p>
            <a:pPr lvl="1"/>
            <a:endParaRPr lang="en-US" dirty="0"/>
          </a:p>
          <a:p>
            <a:pPr lvl="2"/>
            <a:r>
              <a:rPr lang="en-US" dirty="0" smtClean="0"/>
              <a:t>HT or handheld scanner, body shield, aluminum foil, cardboard, paper tube, etc.</a:t>
            </a:r>
          </a:p>
          <a:p>
            <a:pPr lvl="2"/>
            <a:r>
              <a:rPr lang="en-US" dirty="0" smtClean="0"/>
              <a:t>Directional antennas, i.e., Yagi, quad, loops</a:t>
            </a:r>
          </a:p>
          <a:p>
            <a:pPr lvl="2"/>
            <a:r>
              <a:rPr lang="en-US" dirty="0" smtClean="0"/>
              <a:t>Attenuators, dummy loads</a:t>
            </a:r>
          </a:p>
          <a:p>
            <a:pPr lvl="2"/>
            <a:r>
              <a:rPr lang="en-US" dirty="0" smtClean="0"/>
              <a:t>Doppler units </a:t>
            </a:r>
            <a:r>
              <a:rPr lang="en-US" dirty="0" smtClean="0">
                <a:hlinkClick r:id="rId2"/>
              </a:rPr>
              <a:t>(See 73 Magazine, July 1990, Issue #358)</a:t>
            </a:r>
            <a:endParaRPr lang="en-US" dirty="0" smtClean="0"/>
          </a:p>
          <a:p>
            <a:pPr lvl="2"/>
            <a:r>
              <a:rPr lang="en-US" dirty="0" smtClean="0"/>
              <a:t>Smartphones w/USB TV Tuner Dongles</a:t>
            </a:r>
            <a:endParaRPr lang="en-US" dirty="0"/>
          </a:p>
        </p:txBody>
      </p:sp>
      <p:sp>
        <p:nvSpPr>
          <p:cNvPr id="4" name="TextBox 3"/>
          <p:cNvSpPr txBox="1"/>
          <p:nvPr/>
        </p:nvSpPr>
        <p:spPr>
          <a:xfrm>
            <a:off x="9105900" y="5792802"/>
            <a:ext cx="2049780" cy="276999"/>
          </a:xfrm>
          <a:prstGeom prst="rect">
            <a:avLst/>
          </a:prstGeom>
          <a:noFill/>
        </p:spPr>
        <p:txBody>
          <a:bodyPr wrap="square" rtlCol="0">
            <a:spAutoFit/>
          </a:bodyPr>
          <a:lstStyle/>
          <a:p>
            <a:pPr algn="r"/>
            <a:r>
              <a:rPr lang="en-US" sz="1200" dirty="0"/>
              <a:t>(</a:t>
            </a:r>
            <a:r>
              <a:rPr lang="en-US" sz="1200" dirty="0" err="1"/>
              <a:t>Bohrer</a:t>
            </a:r>
            <a:r>
              <a:rPr lang="en-US" sz="1200" dirty="0"/>
              <a:t>, 1990, p. 9)</a:t>
            </a:r>
          </a:p>
        </p:txBody>
      </p:sp>
    </p:spTree>
    <p:extLst>
      <p:ext uri="{BB962C8B-B14F-4D97-AF65-F5344CB8AC3E}">
        <p14:creationId xmlns:p14="http://schemas.microsoft.com/office/powerpoint/2010/main" val="4247488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Playtime</a:t>
            </a:r>
            <a:endParaRPr lang="en-US" dirty="0"/>
          </a:p>
        </p:txBody>
      </p:sp>
      <p:sp>
        <p:nvSpPr>
          <p:cNvPr id="5" name="Rectangle 4"/>
          <p:cNvSpPr/>
          <p:nvPr/>
        </p:nvSpPr>
        <p:spPr>
          <a:xfrm>
            <a:off x="1973387" y="2715544"/>
            <a:ext cx="8306186" cy="2585323"/>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There is a hidden transmitter active….. Let's Find it!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49326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of Practice (</a:t>
            </a:r>
            <a:r>
              <a:rPr lang="en-US" dirty="0" err="1" smtClean="0"/>
              <a:t>CoP</a:t>
            </a:r>
            <a:r>
              <a:rPr lang="en-US" dirty="0" smtClean="0"/>
              <a:t>)</a:t>
            </a:r>
            <a:endParaRPr lang="en-US" dirty="0"/>
          </a:p>
        </p:txBody>
      </p:sp>
      <p:sp>
        <p:nvSpPr>
          <p:cNvPr id="3" name="Content Placeholder 2"/>
          <p:cNvSpPr>
            <a:spLocks noGrp="1"/>
          </p:cNvSpPr>
          <p:nvPr>
            <p:ph idx="1"/>
          </p:nvPr>
        </p:nvSpPr>
        <p:spPr/>
        <p:txBody>
          <a:bodyPr/>
          <a:lstStyle/>
          <a:p>
            <a:r>
              <a:rPr lang="en-US" dirty="0" smtClean="0"/>
              <a:t>“The </a:t>
            </a:r>
            <a:r>
              <a:rPr lang="en-US" dirty="0"/>
              <a:t>term “community of practice” is of relatively recent coinage, even though the phenomenon it refers to is age-old. The concept has turned out to provide a useful perspective on knowing and learning. A growing number of people and organizations in various sectors are now focusing on communities of practice as a key to improving their </a:t>
            </a:r>
            <a:r>
              <a:rPr lang="en-US" dirty="0" smtClean="0"/>
              <a:t>performance”.</a:t>
            </a:r>
          </a:p>
          <a:p>
            <a:r>
              <a:rPr lang="en-US" b="1" i="1" dirty="0"/>
              <a:t>In most cases, RDF is deployed to locate </a:t>
            </a:r>
            <a:r>
              <a:rPr lang="en-US" b="1" i="1" u="sng" dirty="0"/>
              <a:t>uncooperative actors</a:t>
            </a:r>
            <a:r>
              <a:rPr lang="en-US" b="1" i="1" dirty="0"/>
              <a:t>.</a:t>
            </a:r>
          </a:p>
          <a:p>
            <a:r>
              <a:rPr lang="en-US" dirty="0" smtClean="0"/>
              <a:t>With a regional RDF group, locating signal sources can be coordinated and purposeful. When tapping from a community, the burden and experience can be shared allowing for rapid responders.</a:t>
            </a:r>
          </a:p>
          <a:p>
            <a:pPr marL="0" indent="0">
              <a:buNone/>
            </a:pPr>
            <a:r>
              <a:rPr lang="en-US" b="1" i="1" u="sng" dirty="0" smtClean="0"/>
              <a:t>Why not organize?</a:t>
            </a:r>
            <a:endParaRPr lang="en-US" b="1" i="1" u="sng" dirty="0"/>
          </a:p>
        </p:txBody>
      </p:sp>
      <p:sp>
        <p:nvSpPr>
          <p:cNvPr id="4" name="TextBox 3"/>
          <p:cNvSpPr txBox="1"/>
          <p:nvPr/>
        </p:nvSpPr>
        <p:spPr>
          <a:xfrm>
            <a:off x="6464299" y="5608136"/>
            <a:ext cx="4691381" cy="276999"/>
          </a:xfrm>
          <a:prstGeom prst="rect">
            <a:avLst/>
          </a:prstGeom>
          <a:noFill/>
        </p:spPr>
        <p:txBody>
          <a:bodyPr wrap="square" rtlCol="0">
            <a:spAutoFit/>
          </a:bodyPr>
          <a:lstStyle/>
          <a:p>
            <a:pPr algn="r"/>
            <a:r>
              <a:rPr lang="en-US" sz="1200" dirty="0"/>
              <a:t>(Wenger-</a:t>
            </a:r>
            <a:r>
              <a:rPr lang="en-US" sz="1200" dirty="0" err="1"/>
              <a:t>Trayner</a:t>
            </a:r>
            <a:r>
              <a:rPr lang="en-US" sz="1200" dirty="0"/>
              <a:t> &amp; Wenger-</a:t>
            </a:r>
            <a:r>
              <a:rPr lang="en-US" sz="1200" dirty="0" err="1"/>
              <a:t>Trayner</a:t>
            </a:r>
            <a:r>
              <a:rPr lang="en-US" sz="1200" dirty="0"/>
              <a:t>, 2015, p. 1)</a:t>
            </a:r>
          </a:p>
        </p:txBody>
      </p:sp>
    </p:spTree>
    <p:extLst>
      <p:ext uri="{BB962C8B-B14F-4D97-AF65-F5344CB8AC3E}">
        <p14:creationId xmlns:p14="http://schemas.microsoft.com/office/powerpoint/2010/main" val="2693291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We covered:</a:t>
            </a:r>
          </a:p>
          <a:p>
            <a:pPr lvl="1"/>
            <a:r>
              <a:rPr lang="en-US" dirty="0" smtClean="0"/>
              <a:t>Brief </a:t>
            </a:r>
            <a:r>
              <a:rPr lang="en-US" dirty="0"/>
              <a:t>History</a:t>
            </a:r>
          </a:p>
          <a:p>
            <a:pPr lvl="1"/>
            <a:r>
              <a:rPr lang="en-US" dirty="0"/>
              <a:t>Skills Needed/ Skills Used</a:t>
            </a:r>
          </a:p>
          <a:p>
            <a:pPr lvl="1"/>
            <a:r>
              <a:rPr lang="en-US" dirty="0"/>
              <a:t>Starters Guide – Keeping it Simple (KIS)</a:t>
            </a:r>
          </a:p>
          <a:p>
            <a:pPr lvl="1"/>
            <a:r>
              <a:rPr lang="en-US" dirty="0" smtClean="0"/>
              <a:t>Equipment and Toys</a:t>
            </a:r>
            <a:endParaRPr lang="en-US" dirty="0"/>
          </a:p>
          <a:p>
            <a:pPr lvl="1"/>
            <a:r>
              <a:rPr lang="en-US" dirty="0"/>
              <a:t>Let’s Experiment (Play Time!)</a:t>
            </a:r>
          </a:p>
          <a:p>
            <a:endParaRPr lang="en-US" dirty="0"/>
          </a:p>
        </p:txBody>
      </p:sp>
    </p:spTree>
    <p:extLst>
      <p:ext uri="{BB962C8B-B14F-4D97-AF65-F5344CB8AC3E}">
        <p14:creationId xmlns:p14="http://schemas.microsoft.com/office/powerpoint/2010/main" val="3509239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Rectangle 2"/>
          <p:cNvSpPr>
            <a:spLocks noGrp="1" noChangeArrowheads="1"/>
          </p:cNvSpPr>
          <p:nvPr>
            <p:ph idx="1"/>
          </p:nvPr>
        </p:nvSpPr>
        <p:spPr bwMode="auto">
          <a:xfrm>
            <a:off x="1097280" y="1758741"/>
            <a:ext cx="100584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Radio Relay League. (2011). </a:t>
            </a:r>
            <a:r>
              <a:rPr kumimoji="0" lang="en-US" altLang="en-US" sz="12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ARRL Handbook.</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Newington: ARRL.</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Bohrer</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 (1990, July). </a:t>
            </a:r>
            <a:r>
              <a:rPr kumimoji="0" lang="en-US" altLang="en-US" sz="12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73-magazine-Issue #358.</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Archive.org: https://archive.org/details/73-magazine-1990-07</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Denisowski</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 (2015). </a:t>
            </a:r>
            <a:r>
              <a:rPr kumimoji="0" lang="en-US" altLang="en-US" sz="12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 introduction to radio Direction Finding Methodologies</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WIRELESS AT VIRGINIA TECH: https://wireless.vt.edu/symposiumarchives/2015_slides/document.pdf</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GAB. (2014, July 01). </a:t>
            </a:r>
            <a:r>
              <a:rPr kumimoji="0" lang="en-US" altLang="en-US" sz="12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GAB</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GAB: http://gab.org/wp-content/uploads/2014/07/FCC-doorway.jpg</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Google. (2017, February 13). </a:t>
            </a:r>
            <a:r>
              <a:rPr kumimoji="0" lang="en-US" altLang="en-US" sz="12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Maps</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Google Maps: https://maps.google.com/</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Moell</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 D., &amp;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Curlee</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 N. (1987). </a:t>
            </a:r>
            <a:r>
              <a:rPr kumimoji="0" lang="en-US" altLang="en-US" sz="12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Transmitter Hunting: Radio Direction Finding Simplified.</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Blue Ridge Summit: Tab Books.</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National RF Inc. (2017, February 28). </a:t>
            </a:r>
            <a:r>
              <a:rPr kumimoji="0" lang="en-US" altLang="en-US" sz="12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National RF Inc</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National RF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http://www.nationalrf.com/</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Naval History. (2017, January 15). </a:t>
            </a:r>
            <a:r>
              <a:rPr kumimoji="0" lang="en-US" altLang="en-US" sz="12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H.M.S. </a:t>
            </a:r>
            <a:r>
              <a:rPr kumimoji="0" lang="en-US" altLang="en-US" sz="1200" b="0" i="1"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Swiftsure</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Naval History: http://www.naval-history.net/PhotoWW1-01bbSwiftsure1PS.JPG</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Wenger-</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Trayner</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 &amp; Wenger-</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Trayner</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 (2015). </a:t>
            </a:r>
            <a:r>
              <a:rPr kumimoji="0" lang="en-US" altLang="en-US" sz="12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Introduction to communities of practice</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Wenger-</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Trayner</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http://wenger-trayner.com/introduction-to-communities-of-practice/</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308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Name</a:t>
            </a:r>
          </a:p>
          <a:p>
            <a:r>
              <a:rPr lang="en-US" dirty="0" smtClean="0"/>
              <a:t>Call-sign</a:t>
            </a:r>
          </a:p>
          <a:p>
            <a:r>
              <a:rPr lang="en-US" dirty="0" smtClean="0"/>
              <a:t>QTH</a:t>
            </a:r>
          </a:p>
          <a:p>
            <a:r>
              <a:rPr lang="en-US" dirty="0" smtClean="0"/>
              <a:t>Why are you here or what’s in it for me (WIIFM)?</a:t>
            </a:r>
            <a:endParaRPr lang="en-US" dirty="0"/>
          </a:p>
        </p:txBody>
      </p:sp>
    </p:spTree>
    <p:extLst>
      <p:ext uri="{BB962C8B-B14F-4D97-AF65-F5344CB8AC3E}">
        <p14:creationId xmlns:p14="http://schemas.microsoft.com/office/powerpoint/2010/main" val="1680587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Presenter and Tour Guide</a:t>
            </a:r>
            <a:endParaRPr lang="en-US" dirty="0"/>
          </a:p>
        </p:txBody>
      </p:sp>
      <p:sp>
        <p:nvSpPr>
          <p:cNvPr id="3" name="Content Placeholder 2"/>
          <p:cNvSpPr>
            <a:spLocks noGrp="1"/>
          </p:cNvSpPr>
          <p:nvPr>
            <p:ph idx="1"/>
          </p:nvPr>
        </p:nvSpPr>
        <p:spPr/>
        <p:txBody>
          <a:bodyPr/>
          <a:lstStyle/>
          <a:p>
            <a:r>
              <a:rPr lang="en-US" dirty="0" smtClean="0"/>
              <a:t>Michael A. Sterba – KG7HQ</a:t>
            </a:r>
          </a:p>
          <a:p>
            <a:r>
              <a:rPr lang="en-US" dirty="0" smtClean="0"/>
              <a:t>Assistant Director / Technical Specialist / Volunteer Examiner </a:t>
            </a:r>
            <a:r>
              <a:rPr lang="en-US" dirty="0"/>
              <a:t>(Northwestern Division, Western Washington Section)</a:t>
            </a:r>
            <a:endParaRPr lang="en-US" dirty="0" smtClean="0"/>
          </a:p>
          <a:p>
            <a:r>
              <a:rPr lang="en-US" dirty="0" smtClean="0"/>
              <a:t>Amateur Radio </a:t>
            </a:r>
            <a:r>
              <a:rPr lang="en-US" dirty="0"/>
              <a:t>O</a:t>
            </a:r>
            <a:r>
              <a:rPr lang="en-US" dirty="0" smtClean="0"/>
              <a:t>perator – 30 years, communications hobbyist 45 years</a:t>
            </a:r>
          </a:p>
          <a:p>
            <a:r>
              <a:rPr lang="en-US" b="1" dirty="0" smtClean="0"/>
              <a:t>Professional</a:t>
            </a:r>
          </a:p>
          <a:p>
            <a:r>
              <a:rPr lang="en-US" dirty="0" smtClean="0"/>
              <a:t>Boeing - 29 Years: Avionics Technician, Aircraft Systems Integration Designer, Aircraft Avionic Systems &amp; </a:t>
            </a:r>
            <a:r>
              <a:rPr lang="en-US" dirty="0"/>
              <a:t>E</a:t>
            </a:r>
            <a:r>
              <a:rPr lang="en-US" dirty="0" smtClean="0"/>
              <a:t>lectrical Skills Instructor</a:t>
            </a:r>
          </a:p>
          <a:p>
            <a:r>
              <a:rPr lang="en-US" dirty="0" smtClean="0"/>
              <a:t>US Navy – 25 years, Retired, </a:t>
            </a:r>
            <a:r>
              <a:rPr lang="en-US" dirty="0"/>
              <a:t>: </a:t>
            </a:r>
            <a:r>
              <a:rPr lang="en-US" dirty="0" smtClean="0"/>
              <a:t>Chief Warrant Officer (7388), </a:t>
            </a:r>
            <a:r>
              <a:rPr lang="en-US" dirty="0"/>
              <a:t>Avionics </a:t>
            </a:r>
            <a:r>
              <a:rPr lang="en-US" dirty="0" smtClean="0"/>
              <a:t>Technician, Anti-Submarine Warfare Technician, </a:t>
            </a:r>
            <a:r>
              <a:rPr lang="en-US" dirty="0" err="1" smtClean="0"/>
              <a:t>Tradevman</a:t>
            </a:r>
            <a:r>
              <a:rPr lang="en-US" dirty="0" smtClean="0"/>
              <a:t> (Flight Simulation Technician)</a:t>
            </a:r>
          </a:p>
          <a:p>
            <a:r>
              <a:rPr lang="en-US" dirty="0" smtClean="0"/>
              <a:t>FCC General Radiotelephone w/RADAR Endorsement</a:t>
            </a:r>
          </a:p>
        </p:txBody>
      </p:sp>
    </p:spTree>
    <p:extLst>
      <p:ext uri="{BB962C8B-B14F-4D97-AF65-F5344CB8AC3E}">
        <p14:creationId xmlns:p14="http://schemas.microsoft.com/office/powerpoint/2010/main" val="2103160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Radio Direction Finding (RDF)?</a:t>
            </a:r>
            <a:endParaRPr lang="en-US" dirty="0"/>
          </a:p>
        </p:txBody>
      </p:sp>
      <p:sp>
        <p:nvSpPr>
          <p:cNvPr id="3" name="Content Placeholder 2"/>
          <p:cNvSpPr>
            <a:spLocks noGrp="1"/>
          </p:cNvSpPr>
          <p:nvPr>
            <p:ph idx="1"/>
          </p:nvPr>
        </p:nvSpPr>
        <p:spPr>
          <a:xfrm>
            <a:off x="1097280" y="1845734"/>
            <a:ext cx="7706478" cy="4023360"/>
          </a:xfrm>
        </p:spPr>
        <p:txBody>
          <a:bodyPr/>
          <a:lstStyle/>
          <a:p>
            <a:r>
              <a:rPr lang="en-US" dirty="0" smtClean="0"/>
              <a:t>Radio Direction Finding is defined as “the art of locating a signal or noise source with portable receivers and directional antennas”. </a:t>
            </a:r>
            <a:endParaRPr lang="en-US" dirty="0"/>
          </a:p>
          <a:p>
            <a:r>
              <a:rPr lang="en-US" dirty="0" smtClean="0"/>
              <a:t>“Direction Finding (DF) can come into play when tracking down sources of interference on the ham bands, attentional or inadvertent, or when there is a suspected pirate (unlicensed ham station) in the area”.</a:t>
            </a:r>
          </a:p>
          <a:p>
            <a:r>
              <a:rPr lang="en-US" dirty="0" smtClean="0"/>
              <a:t>In the emergency communications arena, DF can be used to locate Emergency Locator transmissions (ELT) or emergency beacons.</a:t>
            </a:r>
          </a:p>
          <a:p>
            <a:r>
              <a:rPr lang="en-US" b="1" dirty="0" smtClean="0"/>
              <a:t>Question: </a:t>
            </a:r>
            <a:r>
              <a:rPr lang="en-US" b="1" i="1" dirty="0" smtClean="0"/>
              <a:t>What else can RDF techniques be used for?</a:t>
            </a:r>
            <a:endParaRPr lang="en-US"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767" y="3554741"/>
            <a:ext cx="2518735" cy="1889051"/>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7293935" y="5699051"/>
            <a:ext cx="4510567" cy="276999"/>
          </a:xfrm>
          <a:prstGeom prst="rect">
            <a:avLst/>
          </a:prstGeom>
          <a:noFill/>
        </p:spPr>
        <p:txBody>
          <a:bodyPr wrap="square" rtlCol="0">
            <a:spAutoFit/>
          </a:bodyPr>
          <a:lstStyle/>
          <a:p>
            <a:pPr algn="r"/>
            <a:r>
              <a:rPr lang="en-US" sz="1200" dirty="0"/>
              <a:t>(American Radio Relay League, 2011, p. 1.15)</a:t>
            </a:r>
          </a:p>
        </p:txBody>
      </p:sp>
    </p:spTree>
    <p:extLst>
      <p:ext uri="{BB962C8B-B14F-4D97-AF65-F5344CB8AC3E}">
        <p14:creationId xmlns:p14="http://schemas.microsoft.com/office/powerpoint/2010/main" val="1608885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RDF has a long history…</a:t>
            </a:r>
            <a:endParaRPr lang="en-US" dirty="0"/>
          </a:p>
        </p:txBody>
      </p:sp>
      <p:sp>
        <p:nvSpPr>
          <p:cNvPr id="3" name="Content Placeholder 2"/>
          <p:cNvSpPr>
            <a:spLocks noGrp="1"/>
          </p:cNvSpPr>
          <p:nvPr>
            <p:ph idx="1"/>
          </p:nvPr>
        </p:nvSpPr>
        <p:spPr>
          <a:xfrm>
            <a:off x="1097280" y="1845734"/>
            <a:ext cx="6196655" cy="4023360"/>
          </a:xfrm>
        </p:spPr>
        <p:txBody>
          <a:bodyPr>
            <a:normAutofit fontScale="92500" lnSpcReduction="20000"/>
          </a:bodyPr>
          <a:lstStyle/>
          <a:p>
            <a:r>
              <a:rPr lang="en-US" dirty="0" smtClean="0"/>
              <a:t>RDF has been around almost as long as there been radio communications. </a:t>
            </a:r>
          </a:p>
          <a:p>
            <a:pPr marL="0" indent="0">
              <a:buNone/>
            </a:pPr>
            <a:r>
              <a:rPr lang="en-US" dirty="0" smtClean="0"/>
              <a:t>“Gained prominence in World War I through its usage by the British Navy to track enemy ships”</a:t>
            </a:r>
          </a:p>
          <a:p>
            <a:pPr marL="0" indent="0">
              <a:buNone/>
            </a:pPr>
            <a:r>
              <a:rPr lang="en-US" dirty="0" smtClean="0"/>
              <a:t>Today, it is used in support of:</a:t>
            </a:r>
          </a:p>
          <a:p>
            <a:pPr lvl="1"/>
            <a:r>
              <a:rPr lang="en-US" dirty="0" smtClean="0"/>
              <a:t>Amateur Radio (Ham)</a:t>
            </a:r>
          </a:p>
          <a:p>
            <a:pPr lvl="1"/>
            <a:r>
              <a:rPr lang="en-US" dirty="0" smtClean="0"/>
              <a:t>Citizens band (CB)</a:t>
            </a:r>
          </a:p>
          <a:p>
            <a:pPr lvl="1"/>
            <a:r>
              <a:rPr lang="en-US" dirty="0" smtClean="0"/>
              <a:t>Civil Air Patrol (CAP)</a:t>
            </a:r>
          </a:p>
          <a:p>
            <a:pPr lvl="1"/>
            <a:r>
              <a:rPr lang="en-US" dirty="0" smtClean="0"/>
              <a:t>Family </a:t>
            </a:r>
            <a:r>
              <a:rPr lang="en-US" dirty="0"/>
              <a:t>R</a:t>
            </a:r>
            <a:r>
              <a:rPr lang="en-US" dirty="0" smtClean="0"/>
              <a:t>adio Service (FRS)</a:t>
            </a:r>
          </a:p>
          <a:p>
            <a:pPr lvl="1"/>
            <a:r>
              <a:rPr lang="en-US" dirty="0" smtClean="0"/>
              <a:t>General Mobile radio Service (GMRS)</a:t>
            </a:r>
          </a:p>
          <a:p>
            <a:pPr lvl="1"/>
            <a:r>
              <a:rPr lang="en-US" dirty="0" smtClean="0"/>
              <a:t>Law Enforcement</a:t>
            </a:r>
          </a:p>
          <a:p>
            <a:pPr lvl="1"/>
            <a:r>
              <a:rPr lang="en-US" dirty="0" smtClean="0"/>
              <a:t>Military</a:t>
            </a:r>
          </a:p>
          <a:p>
            <a:pPr lvl="1"/>
            <a:r>
              <a:rPr lang="en-US" dirty="0" smtClean="0"/>
              <a:t>Search and Rescue (SAR)</a:t>
            </a:r>
          </a:p>
          <a:p>
            <a:pPr lvl="1"/>
            <a:r>
              <a:rPr lang="en-US" dirty="0" smtClean="0"/>
              <a:t>U.S. Coast Guard Auxiliary</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2752" y="2653277"/>
            <a:ext cx="3762928" cy="2408274"/>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6645113" y="5684428"/>
            <a:ext cx="4510567" cy="276999"/>
          </a:xfrm>
          <a:prstGeom prst="rect">
            <a:avLst/>
          </a:prstGeom>
          <a:noFill/>
        </p:spPr>
        <p:txBody>
          <a:bodyPr wrap="square" rtlCol="0">
            <a:spAutoFit/>
          </a:bodyPr>
          <a:lstStyle/>
          <a:p>
            <a:pPr algn="r"/>
            <a:r>
              <a:rPr lang="en-US" sz="1200" dirty="0"/>
              <a:t>(American Radio Relay League, 2011, p. </a:t>
            </a:r>
            <a:r>
              <a:rPr lang="en-US" sz="1200" dirty="0" smtClean="0"/>
              <a:t>21.72)</a:t>
            </a:r>
            <a:endParaRPr lang="en-US" sz="1200" dirty="0"/>
          </a:p>
        </p:txBody>
      </p:sp>
      <p:sp>
        <p:nvSpPr>
          <p:cNvPr id="6" name="TextBox 5"/>
          <p:cNvSpPr txBox="1"/>
          <p:nvPr/>
        </p:nvSpPr>
        <p:spPr>
          <a:xfrm>
            <a:off x="6645113" y="5099281"/>
            <a:ext cx="4510567" cy="276999"/>
          </a:xfrm>
          <a:prstGeom prst="rect">
            <a:avLst/>
          </a:prstGeom>
          <a:noFill/>
        </p:spPr>
        <p:txBody>
          <a:bodyPr wrap="square" rtlCol="0">
            <a:spAutoFit/>
          </a:bodyPr>
          <a:lstStyle/>
          <a:p>
            <a:pPr algn="r"/>
            <a:r>
              <a:rPr lang="en-US" sz="1200" dirty="0"/>
              <a:t>(Naval History, 2017, p. 1)</a:t>
            </a:r>
          </a:p>
        </p:txBody>
      </p:sp>
    </p:spTree>
    <p:extLst>
      <p:ext uri="{BB962C8B-B14F-4D97-AF65-F5344CB8AC3E}">
        <p14:creationId xmlns:p14="http://schemas.microsoft.com/office/powerpoint/2010/main" val="3420302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Based on Propagation</a:t>
            </a:r>
            <a:endParaRPr lang="en-US" dirty="0"/>
          </a:p>
        </p:txBody>
      </p:sp>
      <p:sp>
        <p:nvSpPr>
          <p:cNvPr id="3" name="Content Placeholder 2"/>
          <p:cNvSpPr>
            <a:spLocks noGrp="1"/>
          </p:cNvSpPr>
          <p:nvPr>
            <p:ph idx="1"/>
          </p:nvPr>
        </p:nvSpPr>
        <p:spPr>
          <a:xfrm>
            <a:off x="1097280" y="1845734"/>
            <a:ext cx="5337387" cy="4023360"/>
          </a:xfrm>
        </p:spPr>
        <p:txBody>
          <a:bodyPr/>
          <a:lstStyle/>
          <a:p>
            <a:r>
              <a:rPr lang="en-US" b="1" dirty="0"/>
              <a:t>PROPAGATION</a:t>
            </a:r>
            <a:r>
              <a:rPr lang="en-US" dirty="0"/>
              <a:t> means "</a:t>
            </a:r>
            <a:r>
              <a:rPr lang="en-US" b="1" i="1" dirty="0" smtClean="0"/>
              <a:t>movement through </a:t>
            </a:r>
            <a:r>
              <a:rPr lang="en-US" b="1" i="1" dirty="0"/>
              <a:t>a medium</a:t>
            </a:r>
            <a:r>
              <a:rPr lang="en-US" dirty="0"/>
              <a:t>." This is most easily illustrated by </a:t>
            </a:r>
            <a:r>
              <a:rPr lang="en-US" dirty="0" smtClean="0"/>
              <a:t>observing light </a:t>
            </a:r>
            <a:r>
              <a:rPr lang="en-US" dirty="0"/>
              <a:t>rays. </a:t>
            </a:r>
            <a:endParaRPr lang="en-US" dirty="0" smtClean="0"/>
          </a:p>
          <a:p>
            <a:r>
              <a:rPr lang="en-US" dirty="0" smtClean="0"/>
              <a:t>When </a:t>
            </a:r>
            <a:r>
              <a:rPr lang="en-US" dirty="0"/>
              <a:t>a light is turned on in a </a:t>
            </a:r>
            <a:r>
              <a:rPr lang="en-US" dirty="0" smtClean="0"/>
              <a:t>darkened room</a:t>
            </a:r>
            <a:r>
              <a:rPr lang="en-US" dirty="0"/>
              <a:t>, light rays travel from the light bulb throughout the room. When a flashlight is turned on, light </a:t>
            </a:r>
            <a:r>
              <a:rPr lang="en-US" dirty="0" smtClean="0"/>
              <a:t>rays also </a:t>
            </a:r>
            <a:r>
              <a:rPr lang="en-US" dirty="0"/>
              <a:t>radiate from its bulb, but are focused into a narrow beam</a:t>
            </a:r>
            <a:r>
              <a:rPr lang="en-US" dirty="0" smtClean="0"/>
              <a:t>.</a:t>
            </a:r>
          </a:p>
          <a:p>
            <a:r>
              <a:rPr lang="en-US" dirty="0" smtClean="0"/>
              <a:t>But even with a narrow beam, surrounding areas also are lit as the light is reflected off adjoining surfaces.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617" y="2321561"/>
            <a:ext cx="4183063" cy="2362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8649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097280" y="1845734"/>
            <a:ext cx="6082453"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Has anyone heard of Government budget cuts?</a:t>
            </a:r>
          </a:p>
          <a:p>
            <a:pPr lvl="1"/>
            <a:r>
              <a:rPr lang="en-US" dirty="0" smtClean="0"/>
              <a:t>The Federal Communications Commission (FCC) isn’t a stranger to budgetary constraints.</a:t>
            </a:r>
          </a:p>
          <a:p>
            <a:r>
              <a:rPr lang="en-US" dirty="0" smtClean="0"/>
              <a:t>Most monitoring and tracking happen via non-local remote systems and are not available for emergent or impromptu requests</a:t>
            </a:r>
          </a:p>
          <a:p>
            <a:pPr lvl="1"/>
            <a:r>
              <a:rPr lang="en-US" dirty="0" smtClean="0"/>
              <a:t>Responses to interference cases may appear slow as resources are prioritized by criticality.</a:t>
            </a:r>
          </a:p>
          <a:p>
            <a:pPr lvl="1"/>
            <a:r>
              <a:rPr lang="en-US" dirty="0" smtClean="0"/>
              <a:t>Emergent requirements may require quick response times for localizing a victim.</a:t>
            </a:r>
          </a:p>
          <a:p>
            <a:pPr lvl="1"/>
            <a:r>
              <a:rPr lang="en-US" dirty="0" smtClean="0"/>
              <a:t>RDF isn’t just about driving around in circles till a source is located.</a:t>
            </a:r>
          </a:p>
          <a:p>
            <a:pPr marL="0" indent="0">
              <a:buFont typeface="Calibri" panose="020F0502020204030204" pitchFamily="34" charset="0"/>
              <a:buNone/>
            </a:pPr>
            <a:endParaRPr lang="en-US" dirty="0"/>
          </a:p>
        </p:txBody>
      </p:sp>
      <p:sp>
        <p:nvSpPr>
          <p:cNvPr id="2" name="Title 1"/>
          <p:cNvSpPr>
            <a:spLocks noGrp="1"/>
          </p:cNvSpPr>
          <p:nvPr>
            <p:ph type="title"/>
          </p:nvPr>
        </p:nvSpPr>
        <p:spPr/>
        <p:txBody>
          <a:bodyPr/>
          <a:lstStyle/>
          <a:p>
            <a:r>
              <a:rPr lang="en-US" dirty="0" smtClean="0"/>
              <a:t>Why are these skills needed?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74598" y="2006600"/>
            <a:ext cx="3881082" cy="2582972"/>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6063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Hunting?</a:t>
            </a:r>
            <a:endParaRPr lang="en-US" dirty="0"/>
          </a:p>
        </p:txBody>
      </p:sp>
      <p:sp>
        <p:nvSpPr>
          <p:cNvPr id="3" name="Content Placeholder 2"/>
          <p:cNvSpPr>
            <a:spLocks noGrp="1"/>
          </p:cNvSpPr>
          <p:nvPr>
            <p:ph idx="1"/>
          </p:nvPr>
        </p:nvSpPr>
        <p:spPr/>
        <p:txBody>
          <a:bodyPr>
            <a:normAutofit/>
          </a:bodyPr>
          <a:lstStyle/>
          <a:p>
            <a:r>
              <a:rPr lang="en-US" dirty="0" smtClean="0"/>
              <a:t>In most cases, RDF </a:t>
            </a:r>
            <a:r>
              <a:rPr lang="en-US" dirty="0"/>
              <a:t>is </a:t>
            </a:r>
            <a:r>
              <a:rPr lang="en-US" dirty="0" smtClean="0"/>
              <a:t>deployed </a:t>
            </a:r>
            <a:r>
              <a:rPr lang="en-US" dirty="0"/>
              <a:t>to locate </a:t>
            </a:r>
            <a:r>
              <a:rPr lang="en-US" u="sng" dirty="0"/>
              <a:t>uncooperative </a:t>
            </a:r>
            <a:r>
              <a:rPr lang="en-US" u="sng" dirty="0" smtClean="0"/>
              <a:t>actors</a:t>
            </a:r>
            <a:r>
              <a:rPr lang="en-US" dirty="0" smtClean="0"/>
              <a:t>.</a:t>
            </a:r>
          </a:p>
          <a:p>
            <a:pPr lvl="1"/>
            <a:r>
              <a:rPr lang="en-US" b="1" i="1" dirty="0" smtClean="0"/>
              <a:t>Why is this important to note?</a:t>
            </a:r>
            <a:endParaRPr lang="en-US" b="1" i="1" dirty="0"/>
          </a:p>
          <a:p>
            <a:r>
              <a:rPr lang="en-US" dirty="0" smtClean="0"/>
              <a:t>Most </a:t>
            </a:r>
            <a:r>
              <a:rPr lang="en-US" dirty="0"/>
              <a:t>common types of </a:t>
            </a:r>
            <a:r>
              <a:rPr lang="en-US" dirty="0" smtClean="0"/>
              <a:t>targets are:</a:t>
            </a:r>
            <a:endParaRPr lang="en-US" dirty="0"/>
          </a:p>
          <a:p>
            <a:pPr lvl="1"/>
            <a:r>
              <a:rPr lang="en-US" dirty="0"/>
              <a:t>Broadcasters (including radar)</a:t>
            </a:r>
          </a:p>
          <a:p>
            <a:pPr lvl="1"/>
            <a:r>
              <a:rPr lang="en-US" dirty="0" smtClean="0"/>
              <a:t>Communications transmissions</a:t>
            </a:r>
            <a:endParaRPr lang="en-US" dirty="0"/>
          </a:p>
          <a:p>
            <a:pPr lvl="1"/>
            <a:r>
              <a:rPr lang="en-US" dirty="0" smtClean="0"/>
              <a:t>Malicious </a:t>
            </a:r>
            <a:r>
              <a:rPr lang="en-US" dirty="0"/>
              <a:t>interference (e.g. </a:t>
            </a:r>
            <a:r>
              <a:rPr lang="en-US" dirty="0" smtClean="0"/>
              <a:t>attention seekers, jammers)</a:t>
            </a:r>
          </a:p>
          <a:p>
            <a:pPr lvl="1"/>
            <a:r>
              <a:rPr lang="en-US" dirty="0"/>
              <a:t>Transponders </a:t>
            </a:r>
            <a:r>
              <a:rPr lang="en-US" dirty="0" smtClean="0"/>
              <a:t>(Emergency Locator Transmitters (ELTs), Emergency Position </a:t>
            </a:r>
            <a:r>
              <a:rPr lang="en-US" dirty="0"/>
              <a:t>I</a:t>
            </a:r>
            <a:r>
              <a:rPr lang="en-US" dirty="0" smtClean="0"/>
              <a:t>ndicating </a:t>
            </a:r>
            <a:r>
              <a:rPr lang="en-US" dirty="0" err="1"/>
              <a:t>R</a:t>
            </a:r>
            <a:r>
              <a:rPr lang="en-US" dirty="0" err="1" smtClean="0"/>
              <a:t>adiobeacon</a:t>
            </a:r>
            <a:r>
              <a:rPr lang="en-US" dirty="0" smtClean="0"/>
              <a:t> (EPIRB), </a:t>
            </a:r>
            <a:r>
              <a:rPr lang="en-US" dirty="0"/>
              <a:t>etc.)</a:t>
            </a:r>
          </a:p>
          <a:p>
            <a:pPr lvl="1"/>
            <a:r>
              <a:rPr lang="en-US" dirty="0" smtClean="0"/>
              <a:t>Unintentional </a:t>
            </a:r>
            <a:r>
              <a:rPr lang="en-US" dirty="0"/>
              <a:t>interference (e.g. </a:t>
            </a:r>
            <a:r>
              <a:rPr lang="en-US" dirty="0" smtClean="0"/>
              <a:t>shared allocations, spurious emissions including, but not limited to, switching power supplies, LED lights, doorbell transformers, etc.)</a:t>
            </a:r>
          </a:p>
          <a:p>
            <a:pPr lvl="1"/>
            <a:r>
              <a:rPr lang="en-US" dirty="0" smtClean="0"/>
              <a:t>Wildlife tracking</a:t>
            </a:r>
            <a:endParaRPr lang="en-US" dirty="0"/>
          </a:p>
        </p:txBody>
      </p:sp>
    </p:spTree>
    <p:extLst>
      <p:ext uri="{BB962C8B-B14F-4D97-AF65-F5344CB8AC3E}">
        <p14:creationId xmlns:p14="http://schemas.microsoft.com/office/powerpoint/2010/main" val="4258741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2562</TotalTime>
  <Words>1945</Words>
  <Application>Microsoft Office PowerPoint</Application>
  <PresentationFormat>Widescreen</PresentationFormat>
  <Paragraphs>210</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Retrospect</vt:lpstr>
      <vt:lpstr>Radio Direction Finding</vt:lpstr>
      <vt:lpstr>Agenda</vt:lpstr>
      <vt:lpstr>Introductions</vt:lpstr>
      <vt:lpstr>Your Presenter and Tour Guide</vt:lpstr>
      <vt:lpstr>What is Radio Direction Finding (RDF)?</vt:lpstr>
      <vt:lpstr>RDF has a long history…</vt:lpstr>
      <vt:lpstr>Based on Propagation</vt:lpstr>
      <vt:lpstr>Why are these skills needed?</vt:lpstr>
      <vt:lpstr>What are We Hunting?</vt:lpstr>
      <vt:lpstr>Skills Used</vt:lpstr>
      <vt:lpstr>How to start…</vt:lpstr>
      <vt:lpstr>Basic Items</vt:lpstr>
      <vt:lpstr>Interference Sources</vt:lpstr>
      <vt:lpstr>Getting bearings</vt:lpstr>
      <vt:lpstr>Pseudo-Doppler DF technique</vt:lpstr>
      <vt:lpstr>Theoretical bearings</vt:lpstr>
      <vt:lpstr>Actual bearings… Why?</vt:lpstr>
      <vt:lpstr>Theory… Salt Water, Reflections</vt:lpstr>
      <vt:lpstr>Starting over…</vt:lpstr>
      <vt:lpstr>Some Thoughts on S-Meters</vt:lpstr>
      <vt:lpstr>Equipment and Toys</vt:lpstr>
      <vt:lpstr>Playtime</vt:lpstr>
      <vt:lpstr>Community of Practice (CoP)</vt:lpstr>
      <vt:lpstr>Conclusion</vt:lpstr>
      <vt:lpstr>References</vt:lpstr>
    </vt:vector>
  </TitlesOfParts>
  <Company>The Boeing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Direction Finding</dc:title>
  <dc:creator>mas6610</dc:creator>
  <cp:lastModifiedBy>ssccguest</cp:lastModifiedBy>
  <cp:revision>123</cp:revision>
  <dcterms:created xsi:type="dcterms:W3CDTF">2017-01-25T20:39:27Z</dcterms:created>
  <dcterms:modified xsi:type="dcterms:W3CDTF">2017-04-22T16:18:55Z</dcterms:modified>
</cp:coreProperties>
</file>